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9" r:id="rId4"/>
    <p:sldId id="267" r:id="rId5"/>
    <p:sldId id="268" r:id="rId6"/>
    <p:sldId id="260" r:id="rId7"/>
    <p:sldId id="269" r:id="rId8"/>
    <p:sldId id="270" r:id="rId9"/>
    <p:sldId id="271" r:id="rId10"/>
    <p:sldId id="272" r:id="rId11"/>
    <p:sldId id="278" r:id="rId12"/>
    <p:sldId id="274" r:id="rId13"/>
    <p:sldId id="275" r:id="rId14"/>
    <p:sldId id="277" r:id="rId15"/>
    <p:sldId id="276" r:id="rId16"/>
    <p:sldId id="262" r:id="rId17"/>
    <p:sldId id="263" r:id="rId18"/>
    <p:sldId id="264" r:id="rId19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Jimenez Espinola" initials="VJE" lastIdx="0" clrIdx="0">
    <p:extLst>
      <p:ext uri="{19B8F6BF-5375-455C-9EA6-DF929625EA0E}">
        <p15:presenceInfo xmlns:p15="http://schemas.microsoft.com/office/powerpoint/2012/main" userId="S-1-5-21-3823095767-1652180863-3108626791-1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336600"/>
    <a:srgbClr val="C44C88"/>
    <a:srgbClr val="DAFAAC"/>
    <a:srgbClr val="F9EBF2"/>
    <a:srgbClr val="009999"/>
    <a:srgbClr val="9A0000"/>
    <a:srgbClr val="ED7D31"/>
    <a:srgbClr val="0000FF"/>
    <a:srgbClr val="F4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" cy="6858000"/>
            <a:chOff x="0" y="0"/>
            <a:chExt cx="576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mtClean="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-5400000">
              <a:off x="-642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 smtClean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 smtClean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05544" y="5170173"/>
            <a:ext cx="2681641" cy="640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afpj.co.za/index.php/safpj/article/view/4629" TargetMode="External"/><Relationship Id="rId3" Type="http://schemas.openxmlformats.org/officeDocument/2006/relationships/hyperlink" Target="https://www.ncbi.nlm.nih.gov/pubmed/26897386" TargetMode="External"/><Relationship Id="rId7" Type="http://schemas.openxmlformats.org/officeDocument/2006/relationships/hyperlink" Target="https://www.sfdermato.org/recommandations-scores-et-echelles/recommandations.html" TargetMode="External"/><Relationship Id="rId2" Type="http://schemas.openxmlformats.org/officeDocument/2006/relationships/hyperlink" Target="https://www.ncbi.nlm.nih.gov/pubmed/265737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uiaterapeuticaaljarafe.sas.junta-andalucia.es/guiaTerapeuticaAljarafe/guia/viewApartado_pdf.asp?idApartado=360" TargetMode="External"/><Relationship Id="rId5" Type="http://schemas.openxmlformats.org/officeDocument/2006/relationships/hyperlink" Target="https://www.ncbi.nlm.nih.gov/pubmed/29127053" TargetMode="External"/><Relationship Id="rId4" Type="http://schemas.openxmlformats.org/officeDocument/2006/relationships/hyperlink" Target="https://www.edf.one/dam/jcr:1f4787ea-8a52-4ec5-8c4d-5ae7bbd1201a/Document_S1_EU_Acne_Guideline_long_EDF_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900113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908050"/>
            <a:ext cx="4824412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smtClean="0">
                <a:solidFill>
                  <a:srgbClr val="EF3340"/>
                </a:solidFill>
              </a:rPr>
              <a:t>Tratamiento del acné: actualización</a:t>
            </a:r>
            <a:r>
              <a:rPr lang="es-ES" altLang="es-ES" sz="4400" dirty="0" smtClean="0">
                <a:solidFill>
                  <a:srgbClr val="CC0000"/>
                </a:solidFill>
              </a:rPr>
              <a:t/>
            </a:r>
            <a:br>
              <a:rPr lang="es-ES" altLang="es-ES" sz="4400" dirty="0" smtClean="0">
                <a:solidFill>
                  <a:srgbClr val="CC0000"/>
                </a:solidFill>
              </a:rPr>
            </a:br>
            <a:r>
              <a:rPr lang="es-ES" altLang="es-ES" sz="4400" dirty="0" smtClean="0">
                <a:solidFill>
                  <a:srgbClr val="CC0000"/>
                </a:solidFill>
              </a:rPr>
              <a:t> </a:t>
            </a:r>
            <a:r>
              <a:rPr lang="es-ES" altLang="es-ES" sz="3200" i="1" dirty="0" smtClean="0">
                <a:solidFill>
                  <a:schemeClr val="tx1"/>
                </a:solidFill>
              </a:rPr>
              <a:t>BTA 2.0   </a:t>
            </a:r>
            <a:r>
              <a:rPr lang="es-ES" altLang="es-ES" sz="3200" dirty="0" smtClean="0">
                <a:solidFill>
                  <a:schemeClr val="tx1"/>
                </a:solidFill>
              </a:rPr>
              <a:t>2019</a:t>
            </a:r>
            <a:r>
              <a:rPr lang="es-ES" altLang="es-ES" sz="3200" smtClean="0">
                <a:solidFill>
                  <a:schemeClr val="tx1"/>
                </a:solidFill>
              </a:rPr>
              <a:t>; (4)</a:t>
            </a:r>
            <a:r>
              <a:rPr lang="es-ES" altLang="es-ES" sz="4400" smtClean="0"/>
              <a:t>  </a:t>
            </a:r>
            <a:endParaRPr lang="es-ES" altLang="es-ES" sz="4400" dirty="0" smtClean="0"/>
          </a:p>
        </p:txBody>
      </p:sp>
      <p:pic>
        <p:nvPicPr>
          <p:cNvPr id="2053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300788" y="981075"/>
            <a:ext cx="2233612" cy="2695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36" y="3789040"/>
            <a:ext cx="2591058" cy="223597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Selección del tratamiento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475656" y="1556792"/>
            <a:ext cx="7272808" cy="4392488"/>
          </a:xfrm>
          <a:prstGeom prst="roundRect">
            <a:avLst>
              <a:gd name="adj" fmla="val 8715"/>
            </a:avLst>
          </a:prstGeom>
          <a:solidFill>
            <a:schemeClr val="bg1"/>
          </a:solidFill>
          <a:ln w="38100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solidFill>
                  <a:schemeClr val="tx1"/>
                </a:solidFill>
              </a:rPr>
              <a:t>Tratamiento </a:t>
            </a:r>
            <a:r>
              <a:rPr lang="es-ES" sz="1700" b="1" smtClean="0">
                <a:solidFill>
                  <a:srgbClr val="EF3340"/>
                </a:solidFill>
              </a:rPr>
              <a:t>escalonado</a:t>
            </a:r>
            <a:r>
              <a:rPr lang="es-ES" sz="1700" b="1" smtClean="0">
                <a:solidFill>
                  <a:srgbClr val="EF3D36"/>
                </a:solidFill>
              </a:rPr>
              <a:t> </a:t>
            </a:r>
            <a:r>
              <a:rPr lang="es-ES" sz="1700" smtClean="0">
                <a:solidFill>
                  <a:schemeClr val="tx1"/>
                </a:solidFill>
              </a:rPr>
              <a:t>y</a:t>
            </a:r>
            <a:r>
              <a:rPr lang="es-ES" sz="1700" b="1" smtClean="0">
                <a:solidFill>
                  <a:srgbClr val="EF3D36"/>
                </a:solidFill>
              </a:rPr>
              <a:t> </a:t>
            </a:r>
            <a:r>
              <a:rPr lang="es-ES" sz="1700" b="1" smtClean="0">
                <a:solidFill>
                  <a:srgbClr val="EF3340"/>
                </a:solidFill>
              </a:rPr>
              <a:t>progresivo</a:t>
            </a:r>
            <a:r>
              <a:rPr lang="es-ES" sz="1700" b="1" smtClean="0">
                <a:solidFill>
                  <a:srgbClr val="EF3D36"/>
                </a:solidFill>
              </a:rPr>
              <a:t> </a:t>
            </a:r>
            <a:r>
              <a:rPr lang="es-ES" sz="1700" smtClean="0">
                <a:solidFill>
                  <a:schemeClr val="tx1"/>
                </a:solidFill>
              </a:rPr>
              <a:t>en función de: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chemeClr val="tx1"/>
                </a:solidFill>
              </a:rPr>
              <a:t>Gravedad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chemeClr val="tx1"/>
                </a:solidFill>
              </a:rPr>
              <a:t>Resultados</a:t>
            </a:r>
          </a:p>
          <a:p>
            <a:pPr marL="742950" lvl="1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70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solidFill>
                  <a:schemeClr val="tx1"/>
                </a:solidFill>
              </a:rPr>
              <a:t>Tratamiento</a:t>
            </a:r>
            <a:r>
              <a:rPr lang="es-ES" sz="1700" b="1" smtClean="0">
                <a:solidFill>
                  <a:schemeClr val="tx1"/>
                </a:solidFill>
              </a:rPr>
              <a:t> </a:t>
            </a:r>
            <a:r>
              <a:rPr lang="es-ES" sz="1700" b="1" smtClean="0">
                <a:solidFill>
                  <a:srgbClr val="EF3340"/>
                </a:solidFill>
              </a:rPr>
              <a:t>individualizado</a:t>
            </a:r>
            <a:r>
              <a:rPr lang="es-ES" sz="1700" b="1" smtClean="0">
                <a:solidFill>
                  <a:schemeClr val="tx1"/>
                </a:solidFill>
              </a:rPr>
              <a:t> </a:t>
            </a:r>
            <a:r>
              <a:rPr lang="es-ES" sz="1700" smtClean="0">
                <a:solidFill>
                  <a:schemeClr val="tx1"/>
                </a:solidFill>
              </a:rPr>
              <a:t>en función de: 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b="1">
                <a:solidFill>
                  <a:schemeClr val="tx1"/>
                </a:solidFill>
              </a:rPr>
              <a:t>Gravedad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solidFill>
                  <a:schemeClr val="tx1"/>
                </a:solidFill>
              </a:rPr>
              <a:t>Presentación clínica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solidFill>
                  <a:schemeClr val="tx1"/>
                </a:solidFill>
              </a:rPr>
              <a:t>Posibles secuelas psicológicas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b="1" smtClean="0">
                <a:solidFill>
                  <a:schemeClr val="tx1"/>
                </a:solidFill>
              </a:rPr>
              <a:t>Afectación de la calidad de vida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chemeClr val="tx1"/>
                </a:solidFill>
              </a:rPr>
              <a:t>Eficacia y tolerabilidad de terapias previas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chemeClr val="tx1"/>
                </a:solidFill>
              </a:rPr>
              <a:t>Tipo de piel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chemeClr val="tx1"/>
                </a:solidFill>
              </a:rPr>
              <a:t>Formulaciones disponibles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chemeClr val="tx1"/>
                </a:solidFill>
              </a:rPr>
              <a:t>Cumplimiento potencial</a:t>
            </a:r>
          </a:p>
          <a:p>
            <a:pPr marL="742950" lvl="1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500" smtClean="0">
                <a:solidFill>
                  <a:schemeClr val="tx1"/>
                </a:solidFill>
              </a:rPr>
              <a:t>Coste</a:t>
            </a:r>
          </a:p>
          <a:p>
            <a:pPr marL="742950" lvl="1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70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solidFill>
                  <a:schemeClr val="tx1"/>
                </a:solidFill>
              </a:rPr>
              <a:t>Terapia</a:t>
            </a:r>
            <a:r>
              <a:rPr lang="es-ES" sz="1700" b="1" smtClean="0">
                <a:solidFill>
                  <a:schemeClr val="tx1"/>
                </a:solidFill>
              </a:rPr>
              <a:t> </a:t>
            </a:r>
            <a:r>
              <a:rPr lang="es-ES" sz="1700" b="1" smtClean="0">
                <a:solidFill>
                  <a:srgbClr val="EF3340"/>
                </a:solidFill>
              </a:rPr>
              <a:t>combinada</a:t>
            </a:r>
            <a:r>
              <a:rPr lang="es-ES" sz="1700" b="1" smtClean="0">
                <a:solidFill>
                  <a:schemeClr val="tx1"/>
                </a:solidFill>
              </a:rPr>
              <a:t> </a:t>
            </a:r>
            <a:r>
              <a:rPr lang="es-ES" sz="1700" smtClean="0">
                <a:solidFill>
                  <a:schemeClr val="tx1"/>
                </a:solidFill>
              </a:rPr>
              <a:t>en la mayoría de los casos</a:t>
            </a:r>
          </a:p>
          <a:p>
            <a:pPr>
              <a:buClr>
                <a:srgbClr val="EF3340"/>
              </a:buClr>
            </a:pPr>
            <a:r>
              <a:rPr lang="es-ES" sz="12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51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575" y="0"/>
            <a:ext cx="8243887" cy="504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200" b="1" smtClean="0">
                <a:solidFill>
                  <a:srgbClr val="EF3340"/>
                </a:solidFill>
              </a:rPr>
              <a:t>Algoritmo </a:t>
            </a:r>
            <a:r>
              <a:rPr lang="es-ES" altLang="es-ES" sz="3200" b="1">
                <a:solidFill>
                  <a:srgbClr val="EF3340"/>
                </a:solidFill>
              </a:rPr>
              <a:t>de </a:t>
            </a:r>
            <a:r>
              <a:rPr lang="es-ES" altLang="es-ES" sz="3200" b="1" smtClean="0">
                <a:solidFill>
                  <a:srgbClr val="EF3340"/>
                </a:solidFill>
              </a:rPr>
              <a:t>tratamiento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78515"/>
            <a:ext cx="6783726" cy="5370765"/>
          </a:xfrm>
          <a:prstGeom prst="rect">
            <a:avLst/>
          </a:prstGeom>
        </p:spPr>
      </p:pic>
      <p:sp>
        <p:nvSpPr>
          <p:cNvPr id="7" name="Cuadro de texto 32"/>
          <p:cNvSpPr txBox="1"/>
          <p:nvPr/>
        </p:nvSpPr>
        <p:spPr>
          <a:xfrm>
            <a:off x="899592" y="5949280"/>
            <a:ext cx="8099870" cy="792088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Negrita: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fármacos de elección; 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POB: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peróxido de benzoílo; 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azelaico: posible alternativa a POB en pacientes con pieles muy sensibles o irritables; o con hiperpigmentación postinflamatoria; 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Antes de ↑ un escalón en el tratamiento, probar todas las opciones posibles dentro del mismo (≈2-3 meses cada una) y descartar otras posibles causas de ineficacia (formulación, pauta, interacciones, cosméticos, incumplimiento, intolerancia, medidas generales inadecuadas, etc); 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Valorar ↓ un escalón en el tratamiento; 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utilizar nunca en monoterapia; no asociar antibióticos tópicos y orales; al finalizar el tratamiento antibiótico (duración máxima 3-4 meses), mantener tratamiento tópico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(e)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asociar POB con tretinoína (sólo con adapaleno); 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Excepcionalmente, casos muy resistentes; 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Doxiciclina (elección)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azitromicina (alternativa)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ritromicina (sólo casos excepcionales de intolerancia/contraindicación); </a:t>
            </a:r>
            <a:r>
              <a:rPr kumimoji="0" lang="es-ES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(h)</a:t>
            </a: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Sólo en mujeres (&gt;15 años) con hiperandrogenismo y acné grave o recidivante, o en brotes en el período premenstrual.</a:t>
            </a:r>
            <a:endParaRPr kumimoji="0" lang="es-E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abajo 2"/>
          <p:cNvSpPr/>
          <p:nvPr/>
        </p:nvSpPr>
        <p:spPr>
          <a:xfrm>
            <a:off x="2450058" y="1992155"/>
            <a:ext cx="259615" cy="2672395"/>
          </a:xfrm>
          <a:prstGeom prst="downArrow">
            <a:avLst/>
          </a:prstGeom>
          <a:solidFill>
            <a:srgbClr val="C44C88"/>
          </a:solidFill>
          <a:ln>
            <a:solidFill>
              <a:srgbClr val="C4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979713" y="188640"/>
            <a:ext cx="5544616" cy="792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4000" b="1" smtClean="0">
                <a:solidFill>
                  <a:srgbClr val="EF3340"/>
                </a:solidFill>
              </a:rPr>
              <a:t>Seguimiento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63655" y="2564904"/>
            <a:ext cx="3636403" cy="2769989"/>
          </a:xfrm>
          <a:prstGeom prst="rect">
            <a:avLst/>
          </a:prstGeom>
          <a:solidFill>
            <a:srgbClr val="F9EBF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smtClean="0"/>
              <a:t>Antes de ↑ un escalón de tratamiento </a:t>
            </a:r>
            <a:r>
              <a:rPr lang="es-ES" sz="1400" b="1" smtClean="0"/>
              <a:t>comprobar y valorar: </a:t>
            </a:r>
          </a:p>
          <a:p>
            <a:pPr algn="ctr"/>
            <a:endParaRPr lang="es-ES" sz="1400" smtClean="0"/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Signos/síntomas de gravedad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Fármacos que induzcan/agraven el acné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Cosméticos inadecuados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Lavados agresivos, manipulación de lesiones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Dieta, estrés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Formulación o pauta inadecuadas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Aplicación o administración incorrectas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Efectos adversos, interacciones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Exacerbación 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Incumplimiento</a:t>
            </a:r>
          </a:p>
          <a:p>
            <a:pPr marL="285750" indent="-285750">
              <a:buClr>
                <a:srgbClr val="C44C88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Información al paciente inadecuada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709673" y="4130655"/>
            <a:ext cx="2053982" cy="0"/>
          </a:xfrm>
          <a:prstGeom prst="straightConnector1">
            <a:avLst/>
          </a:prstGeom>
          <a:ln w="38100">
            <a:solidFill>
              <a:srgbClr val="C44C8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1104763" y="1077755"/>
            <a:ext cx="2858616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4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b="1" smtClean="0">
                <a:solidFill>
                  <a:srgbClr val="C44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Revisar tratamiento </a:t>
            </a:r>
          </a:p>
          <a:p>
            <a:pPr lvl="0" algn="ctr"/>
            <a:r>
              <a:rPr lang="es-E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2-3 meses (1-2 meses antibióticos)  </a:t>
            </a:r>
          </a:p>
        </p:txBody>
      </p:sp>
      <p:sp>
        <p:nvSpPr>
          <p:cNvPr id="13" name="Elipse 12"/>
          <p:cNvSpPr/>
          <p:nvPr/>
        </p:nvSpPr>
        <p:spPr>
          <a:xfrm>
            <a:off x="1116397" y="2662673"/>
            <a:ext cx="2858616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4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b="1">
                <a:solidFill>
                  <a:srgbClr val="C44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eficacia y seguridad</a:t>
            </a:r>
          </a:p>
        </p:txBody>
      </p:sp>
      <p:sp>
        <p:nvSpPr>
          <p:cNvPr id="14" name="Elipse 13"/>
          <p:cNvSpPr/>
          <p:nvPr/>
        </p:nvSpPr>
        <p:spPr>
          <a:xfrm>
            <a:off x="1116397" y="4680547"/>
            <a:ext cx="2858616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4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b="1" smtClean="0">
                <a:solidFill>
                  <a:srgbClr val="C44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Continuar, modificar o finalizar</a:t>
            </a:r>
            <a:endParaRPr lang="es-ES" sz="1400" b="1">
              <a:solidFill>
                <a:srgbClr val="C44C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93512" y="4164294"/>
            <a:ext cx="1486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smtClean="0"/>
              <a:t>Respuesta inadecuada</a:t>
            </a:r>
            <a:endParaRPr lang="es-ES" sz="1000"/>
          </a:p>
        </p:txBody>
      </p:sp>
      <p:sp>
        <p:nvSpPr>
          <p:cNvPr id="2" name="Rectángulo 1"/>
          <p:cNvSpPr/>
          <p:nvPr/>
        </p:nvSpPr>
        <p:spPr>
          <a:xfrm>
            <a:off x="4752020" y="5888475"/>
            <a:ext cx="3636403" cy="492853"/>
          </a:xfrm>
          <a:prstGeom prst="rect">
            <a:avLst/>
          </a:prstGeom>
          <a:solidFill>
            <a:srgbClr val="DAFAAC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>
                <a:solidFill>
                  <a:schemeClr val="tx1"/>
                </a:solidFill>
              </a:rPr>
              <a:t>TRATAMIENTO DE MANTENIMIENTO</a:t>
            </a:r>
          </a:p>
          <a:p>
            <a:pPr algn="ctr"/>
            <a:r>
              <a:rPr lang="es-ES" sz="1200" smtClean="0">
                <a:solidFill>
                  <a:schemeClr val="tx1"/>
                </a:solidFill>
              </a:rPr>
              <a:t>(excepto pacientes tratados con isotretinoína oral)</a:t>
            </a:r>
            <a:endParaRPr lang="es-ES" sz="1200">
              <a:solidFill>
                <a:schemeClr val="tx1"/>
              </a:solidFill>
            </a:endParaRPr>
          </a:p>
        </p:txBody>
      </p:sp>
      <p:cxnSp>
        <p:nvCxnSpPr>
          <p:cNvPr id="5" name="Conector recto 4"/>
          <p:cNvCxnSpPr>
            <a:stCxn id="14" idx="4"/>
          </p:cNvCxnSpPr>
          <p:nvPr/>
        </p:nvCxnSpPr>
        <p:spPr>
          <a:xfrm>
            <a:off x="2545705" y="5594947"/>
            <a:ext cx="10071" cy="54989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2545705" y="6124561"/>
            <a:ext cx="219624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79599"/>
            <a:ext cx="7344295" cy="14404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Medidas generales complementarias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259632" y="2636912"/>
            <a:ext cx="3600400" cy="38164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rgbClr val="0000FF"/>
                </a:solidFill>
              </a:rPr>
              <a:t>Lavado</a:t>
            </a:r>
            <a:r>
              <a:rPr lang="es-ES" sz="1600" smtClean="0">
                <a:solidFill>
                  <a:schemeClr val="tx1"/>
                </a:solidFill>
              </a:rPr>
              <a:t> suave y secado cuidadoso de la zona afectada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rgbClr val="0000FF"/>
                </a:solidFill>
              </a:rPr>
              <a:t>Lavado</a:t>
            </a:r>
            <a:r>
              <a:rPr lang="es-ES" sz="1600" smtClean="0">
                <a:solidFill>
                  <a:schemeClr val="tx1"/>
                </a:solidFill>
              </a:rPr>
              <a:t> regular del cabello y evitar su contacto con el rostro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chemeClr val="tx1"/>
                </a:solidFill>
              </a:rPr>
              <a:t>Tratamientos </a:t>
            </a:r>
            <a:r>
              <a:rPr lang="es-ES" sz="1600">
                <a:solidFill>
                  <a:schemeClr val="tx1"/>
                </a:solidFill>
              </a:rPr>
              <a:t>tópicos: </a:t>
            </a:r>
            <a:r>
              <a:rPr lang="es-ES" sz="1600" smtClean="0">
                <a:solidFill>
                  <a:schemeClr val="tx1"/>
                </a:solidFill>
              </a:rPr>
              <a:t>utilizar </a:t>
            </a:r>
            <a:r>
              <a:rPr lang="es-ES" sz="1600" smtClean="0">
                <a:solidFill>
                  <a:srgbClr val="0000FF"/>
                </a:solidFill>
              </a:rPr>
              <a:t>crema </a:t>
            </a:r>
            <a:r>
              <a:rPr lang="es-ES" sz="1600">
                <a:solidFill>
                  <a:srgbClr val="0000FF"/>
                </a:solidFill>
              </a:rPr>
              <a:t>emoliente </a:t>
            </a:r>
            <a:r>
              <a:rPr lang="es-ES" sz="1600">
                <a:solidFill>
                  <a:schemeClr val="tx1"/>
                </a:solidFill>
              </a:rPr>
              <a:t>no grasa (</a:t>
            </a:r>
            <a:r>
              <a:rPr lang="es-ES" sz="1600" i="1">
                <a:solidFill>
                  <a:schemeClr val="tx1"/>
                </a:solidFill>
              </a:rPr>
              <a:t>oil-free</a:t>
            </a:r>
            <a:r>
              <a:rPr lang="es-ES" sz="160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chemeClr val="tx1"/>
                </a:solidFill>
              </a:rPr>
              <a:t>Isotretinoína oral: utilizar crema emoliente y </a:t>
            </a:r>
            <a:r>
              <a:rPr lang="es-ES" sz="1600" smtClean="0">
                <a:solidFill>
                  <a:srgbClr val="0000FF"/>
                </a:solidFill>
              </a:rPr>
              <a:t>bálsamo labial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chemeClr val="tx1"/>
                </a:solidFill>
              </a:rPr>
              <a:t>Utilizar productos y </a:t>
            </a:r>
            <a:r>
              <a:rPr lang="es-ES" sz="1600" smtClean="0">
                <a:solidFill>
                  <a:srgbClr val="0000FF"/>
                </a:solidFill>
              </a:rPr>
              <a:t>cosméticos </a:t>
            </a:r>
            <a:r>
              <a:rPr lang="es-ES" sz="1600" smtClean="0">
                <a:solidFill>
                  <a:schemeClr val="tx1"/>
                </a:solidFill>
              </a:rPr>
              <a:t>de base acuosa (</a:t>
            </a:r>
            <a:r>
              <a:rPr lang="es-ES" sz="1600" i="1" smtClean="0">
                <a:solidFill>
                  <a:schemeClr val="tx1"/>
                </a:solidFill>
              </a:rPr>
              <a:t>oil-free</a:t>
            </a:r>
            <a:r>
              <a:rPr lang="es-ES" sz="160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chemeClr val="tx1"/>
                </a:solidFill>
              </a:rPr>
              <a:t>Utilizar </a:t>
            </a:r>
            <a:r>
              <a:rPr lang="es-ES" sz="1600" smtClean="0">
                <a:solidFill>
                  <a:srgbClr val="0000FF"/>
                </a:solidFill>
              </a:rPr>
              <a:t>protectores solares </a:t>
            </a:r>
            <a:r>
              <a:rPr lang="es-ES" sz="1600" smtClean="0">
                <a:solidFill>
                  <a:schemeClr val="tx1"/>
                </a:solidFill>
              </a:rPr>
              <a:t>para pieles acneicas (</a:t>
            </a:r>
            <a:r>
              <a:rPr lang="es-ES" sz="1600" i="1">
                <a:solidFill>
                  <a:schemeClr val="tx1"/>
                </a:solidFill>
              </a:rPr>
              <a:t>oil-free</a:t>
            </a:r>
            <a:r>
              <a:rPr lang="es-ES" sz="160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chemeClr val="tx1"/>
                </a:solidFill>
              </a:rPr>
              <a:t>Preferible </a:t>
            </a:r>
            <a:r>
              <a:rPr lang="es-ES" sz="1600" smtClean="0">
                <a:solidFill>
                  <a:srgbClr val="0000FF"/>
                </a:solidFill>
              </a:rPr>
              <a:t>afeitado</a:t>
            </a:r>
            <a:r>
              <a:rPr lang="es-ES" sz="1600" smtClean="0">
                <a:solidFill>
                  <a:schemeClr val="tx1"/>
                </a:solidFill>
              </a:rPr>
              <a:t> manual frente al eléctrico</a:t>
            </a:r>
          </a:p>
          <a:p>
            <a:pPr marL="342900" indent="-342900">
              <a:buClr>
                <a:srgbClr val="EF3D36"/>
              </a:buClr>
              <a:buFont typeface="Wingdings" panose="05000000000000000000" pitchFamily="2" charset="2"/>
              <a:buChar char="§"/>
            </a:pPr>
            <a:endParaRPr lang="es-ES" sz="1700" smtClean="0">
              <a:solidFill>
                <a:schemeClr val="tx1"/>
              </a:solidFill>
            </a:endParaRPr>
          </a:p>
          <a:p>
            <a:pPr>
              <a:buClr>
                <a:srgbClr val="EF3340"/>
              </a:buClr>
            </a:pPr>
            <a:r>
              <a:rPr lang="es-ES" sz="1200" smtClean="0"/>
              <a:t>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148064" y="2636912"/>
            <a:ext cx="3528392" cy="38164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rgbClr val="ED7D31"/>
                </a:solidFill>
              </a:rPr>
              <a:t>Evitar</a:t>
            </a:r>
            <a:r>
              <a:rPr lang="es-ES" sz="1600" smtClean="0">
                <a:solidFill>
                  <a:srgbClr val="FF0000"/>
                </a:solidFill>
              </a:rPr>
              <a:t> </a:t>
            </a:r>
            <a:r>
              <a:rPr lang="es-ES" sz="1600" smtClean="0">
                <a:solidFill>
                  <a:schemeClr val="tx1"/>
                </a:solidFill>
              </a:rPr>
              <a:t>cremas y cosméticos grasos</a:t>
            </a:r>
          </a:p>
          <a:p>
            <a:pPr marL="3429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rgbClr val="ED7D31"/>
                </a:solidFill>
              </a:rPr>
              <a:t>Evitar </a:t>
            </a:r>
            <a:r>
              <a:rPr lang="es-ES" sz="1600" smtClean="0">
                <a:solidFill>
                  <a:schemeClr val="tx1"/>
                </a:solidFill>
              </a:rPr>
              <a:t>lavados agresivos de la zona afectada</a:t>
            </a:r>
          </a:p>
          <a:p>
            <a:pPr marL="3429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rgbClr val="ED7D31"/>
                </a:solidFill>
              </a:rPr>
              <a:t>No manipular </a:t>
            </a:r>
            <a:r>
              <a:rPr lang="es-ES" sz="1600" smtClean="0">
                <a:solidFill>
                  <a:schemeClr val="tx1"/>
                </a:solidFill>
              </a:rPr>
              <a:t>las lesiones</a:t>
            </a:r>
          </a:p>
          <a:p>
            <a:pPr marL="3429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rgbClr val="ED7D31"/>
                </a:solidFill>
              </a:rPr>
              <a:t>Evitar</a:t>
            </a:r>
            <a:r>
              <a:rPr lang="es-ES" sz="1600" smtClean="0">
                <a:solidFill>
                  <a:schemeClr val="tx1"/>
                </a:solidFill>
              </a:rPr>
              <a:t> exposición al sol (en la medida de lo posible)</a:t>
            </a:r>
          </a:p>
          <a:p>
            <a:pPr marL="3429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rgbClr val="ED7D31"/>
                </a:solidFill>
              </a:rPr>
              <a:t>Evitar</a:t>
            </a:r>
            <a:r>
              <a:rPr lang="es-ES" sz="1600" smtClean="0">
                <a:solidFill>
                  <a:schemeClr val="tx1"/>
                </a:solidFill>
              </a:rPr>
              <a:t> fármacos fotosensibilizantes</a:t>
            </a:r>
          </a:p>
          <a:p>
            <a:pPr marL="3429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rgbClr val="ED7D31"/>
                </a:solidFill>
              </a:rPr>
              <a:t>Evitar</a:t>
            </a:r>
            <a:r>
              <a:rPr lang="es-ES" sz="1600" smtClean="0">
                <a:solidFill>
                  <a:schemeClr val="tx1"/>
                </a:solidFill>
              </a:rPr>
              <a:t> fármacos que puedan inducir/agravar el acné</a:t>
            </a:r>
          </a:p>
          <a:p>
            <a:pPr marL="3429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rgbClr val="ED7D31"/>
                </a:solidFill>
              </a:rPr>
              <a:t>Evitar</a:t>
            </a:r>
            <a:r>
              <a:rPr lang="es-ES" sz="1600" smtClean="0">
                <a:solidFill>
                  <a:schemeClr val="tx1"/>
                </a:solidFill>
              </a:rPr>
              <a:t> afeitado (si es posible)</a:t>
            </a:r>
          </a:p>
          <a:p>
            <a:pPr marL="3429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s-ES" sz="1600">
                <a:solidFill>
                  <a:srgbClr val="ED7D31"/>
                </a:solidFill>
              </a:rPr>
              <a:t>No</a:t>
            </a:r>
            <a:r>
              <a:rPr lang="es-ES" sz="1600">
                <a:solidFill>
                  <a:srgbClr val="3333FF"/>
                </a:solidFill>
              </a:rPr>
              <a:t> </a:t>
            </a:r>
            <a:r>
              <a:rPr lang="es-ES" sz="1600">
                <a:solidFill>
                  <a:schemeClr val="tx1"/>
                </a:solidFill>
              </a:rPr>
              <a:t>parece necesario </a:t>
            </a:r>
            <a:r>
              <a:rPr lang="es-ES" sz="1600">
                <a:solidFill>
                  <a:srgbClr val="ED7D31"/>
                </a:solidFill>
              </a:rPr>
              <a:t>modificar</a:t>
            </a:r>
            <a:r>
              <a:rPr lang="es-ES" sz="1600">
                <a:solidFill>
                  <a:schemeClr val="tx1"/>
                </a:solidFill>
              </a:rPr>
              <a:t> la dieta, </a:t>
            </a:r>
            <a:r>
              <a:rPr lang="es-ES" sz="1600" smtClean="0">
                <a:solidFill>
                  <a:schemeClr val="tx1"/>
                </a:solidFill>
              </a:rPr>
              <a:t>salvo </a:t>
            </a:r>
            <a:r>
              <a:rPr lang="es-ES" sz="1600">
                <a:solidFill>
                  <a:schemeClr val="tx1"/>
                </a:solidFill>
              </a:rPr>
              <a:t>en casos puntuales</a:t>
            </a:r>
          </a:p>
          <a:p>
            <a:pPr>
              <a:buClr>
                <a:srgbClr val="EF3D36"/>
              </a:buClr>
            </a:pPr>
            <a:endParaRPr lang="es-ES" sz="1700" smtClean="0">
              <a:solidFill>
                <a:schemeClr val="tx1"/>
              </a:solidFill>
            </a:endParaRPr>
          </a:p>
          <a:p>
            <a:pPr>
              <a:buClr>
                <a:srgbClr val="EF3340"/>
              </a:buClr>
            </a:pPr>
            <a:r>
              <a:rPr lang="es-ES" sz="1200" smtClean="0"/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59632" y="1655512"/>
            <a:ext cx="7416824" cy="5847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/>
              <a:t>Recomendadas en todos los pacientes con acné, independientemente del tratamiento farmacológico</a:t>
            </a:r>
            <a:endParaRPr lang="es-ES" sz="1600" b="1"/>
          </a:p>
        </p:txBody>
      </p:sp>
      <p:sp>
        <p:nvSpPr>
          <p:cNvPr id="3" name="Flecha abajo 2"/>
          <p:cNvSpPr/>
          <p:nvPr/>
        </p:nvSpPr>
        <p:spPr>
          <a:xfrm>
            <a:off x="2915816" y="2240287"/>
            <a:ext cx="189735" cy="396625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6817392" y="2240286"/>
            <a:ext cx="189735" cy="396625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332656"/>
            <a:ext cx="8243887" cy="1584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Criterios de derivación a dermatología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619672" y="2708920"/>
            <a:ext cx="6624736" cy="2448272"/>
          </a:xfrm>
          <a:prstGeom prst="roundRect">
            <a:avLst>
              <a:gd name="adj" fmla="val 8715"/>
            </a:avLst>
          </a:prstGeom>
          <a:solidFill>
            <a:schemeClr val="bg1"/>
          </a:solidFill>
          <a:ln w="381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solidFill>
                  <a:schemeClr val="tx1"/>
                </a:solidFill>
              </a:rPr>
              <a:t>Acné fulminante. </a:t>
            </a:r>
            <a:endParaRPr lang="es-ES" sz="1700">
              <a:solidFill>
                <a:schemeClr val="tx1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solidFill>
                  <a:schemeClr val="tx1"/>
                </a:solidFill>
              </a:rPr>
              <a:t>Tratamiento </a:t>
            </a:r>
            <a:r>
              <a:rPr lang="es-ES" sz="1700">
                <a:solidFill>
                  <a:schemeClr val="tx1"/>
                </a:solidFill>
              </a:rPr>
              <a:t>con isotretinoína </a:t>
            </a:r>
            <a:r>
              <a:rPr lang="es-ES" sz="1700" smtClean="0">
                <a:solidFill>
                  <a:schemeClr val="tx1"/>
                </a:solidFill>
              </a:rPr>
              <a:t>oral.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solidFill>
                  <a:schemeClr val="tx1"/>
                </a:solidFill>
              </a:rPr>
              <a:t>Acné </a:t>
            </a:r>
            <a:r>
              <a:rPr lang="es-ES" sz="1700">
                <a:solidFill>
                  <a:schemeClr val="tx1"/>
                </a:solidFill>
              </a:rPr>
              <a:t>cicatrizante de cualquier gravedad.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solidFill>
                  <a:schemeClr val="tx1"/>
                </a:solidFill>
              </a:rPr>
              <a:t>Alteraciones </a:t>
            </a:r>
            <a:r>
              <a:rPr lang="es-ES" sz="1700">
                <a:solidFill>
                  <a:schemeClr val="tx1"/>
                </a:solidFill>
              </a:rPr>
              <a:t>endocrinas, mujeres con ovarios </a:t>
            </a:r>
            <a:r>
              <a:rPr lang="es-ES" sz="1700" smtClean="0">
                <a:solidFill>
                  <a:schemeClr val="tx1"/>
                </a:solidFill>
              </a:rPr>
              <a:t>poliquísticos </a:t>
            </a:r>
            <a:r>
              <a:rPr lang="es-ES" sz="1700">
                <a:solidFill>
                  <a:schemeClr val="tx1"/>
                </a:solidFill>
              </a:rPr>
              <a:t>o signos de hiperandrogenismo.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solidFill>
                  <a:schemeClr val="tx1"/>
                </a:solidFill>
              </a:rPr>
              <a:t>Efectos </a:t>
            </a:r>
            <a:r>
              <a:rPr lang="es-ES" sz="1700">
                <a:solidFill>
                  <a:schemeClr val="tx1"/>
                </a:solidFill>
              </a:rPr>
              <a:t>adversos </a:t>
            </a:r>
            <a:r>
              <a:rPr lang="es-ES" sz="1700" smtClean="0">
                <a:solidFill>
                  <a:schemeClr val="tx1"/>
                </a:solidFill>
              </a:rPr>
              <a:t>graves, </a:t>
            </a:r>
            <a:r>
              <a:rPr lang="es-ES" sz="1700">
                <a:solidFill>
                  <a:schemeClr val="tx1"/>
                </a:solidFill>
              </a:rPr>
              <a:t>intolerancia a los tratamientos habituales</a:t>
            </a:r>
            <a:r>
              <a:rPr lang="es-ES" sz="170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700" smtClean="0">
                <a:solidFill>
                  <a:schemeClr val="tx1"/>
                </a:solidFill>
              </a:rPr>
              <a:t>Recidiva tras un tratamiento sistémico</a:t>
            </a:r>
            <a:endParaRPr lang="es-ES" sz="1700">
              <a:solidFill>
                <a:schemeClr val="tx1"/>
              </a:solidFill>
            </a:endParaRPr>
          </a:p>
          <a:p>
            <a:pPr>
              <a:buClr>
                <a:srgbClr val="EF3340"/>
              </a:buClr>
            </a:pPr>
            <a:r>
              <a:rPr lang="es-ES" sz="12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03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332656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Información a los pacientes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115616" y="1556792"/>
            <a:ext cx="7632848" cy="4608512"/>
          </a:xfrm>
          <a:prstGeom prst="roundRect">
            <a:avLst>
              <a:gd name="adj" fmla="val 8715"/>
            </a:avLst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s-ES" sz="1600" b="1" smtClean="0">
                <a:solidFill>
                  <a:srgbClr val="009999"/>
                </a:solidFill>
              </a:rPr>
              <a:t>Enfermedad</a:t>
            </a:r>
            <a:r>
              <a:rPr lang="es-ES" sz="1600" b="1">
                <a:solidFill>
                  <a:srgbClr val="009999"/>
                </a:solidFill>
              </a:rPr>
              <a:t>:</a:t>
            </a:r>
            <a:r>
              <a:rPr lang="es-ES" sz="1600">
                <a:solidFill>
                  <a:schemeClr val="tx1"/>
                </a:solidFill>
              </a:rPr>
              <a:t> frecuente, crónica, autolimitante, no </a:t>
            </a:r>
            <a:r>
              <a:rPr lang="es-ES" sz="1600" smtClean="0">
                <a:solidFill>
                  <a:schemeClr val="tx1"/>
                </a:solidFill>
              </a:rPr>
              <a:t>contagiosa</a:t>
            </a:r>
            <a:r>
              <a:rPr lang="es-ES" sz="1600">
                <a:solidFill>
                  <a:schemeClr val="tx1"/>
                </a:solidFill>
              </a:rPr>
              <a:t>, no causada por mala higiene. </a:t>
            </a:r>
          </a:p>
          <a:p>
            <a:pPr marL="342900" indent="-34290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s-ES" sz="1600" b="1" smtClean="0">
                <a:solidFill>
                  <a:srgbClr val="009999"/>
                </a:solidFill>
              </a:rPr>
              <a:t>Tratamiento</a:t>
            </a:r>
            <a:r>
              <a:rPr lang="es-ES" sz="1600" b="1">
                <a:solidFill>
                  <a:srgbClr val="009999"/>
                </a:solidFill>
              </a:rPr>
              <a:t>: </a:t>
            </a:r>
            <a:r>
              <a:rPr lang="es-ES" sz="1600">
                <a:solidFill>
                  <a:schemeClr val="tx1"/>
                </a:solidFill>
              </a:rPr>
              <a:t>opciones, eficacia, efectos adversos. </a:t>
            </a:r>
            <a:endParaRPr lang="es-ES" sz="16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ES" sz="1600" smtClean="0">
                <a:solidFill>
                  <a:schemeClr val="tx1"/>
                </a:solidFill>
              </a:rPr>
              <a:t>Puede </a:t>
            </a:r>
            <a:r>
              <a:rPr lang="es-ES" sz="1600">
                <a:solidFill>
                  <a:schemeClr val="tx1"/>
                </a:solidFill>
              </a:rPr>
              <a:t>producirse una exacerbación al principio del </a:t>
            </a:r>
            <a:r>
              <a:rPr lang="es-ES" sz="1600" smtClean="0">
                <a:solidFill>
                  <a:schemeClr val="tx1"/>
                </a:solidFill>
              </a:rPr>
              <a:t>tratamiento</a:t>
            </a:r>
          </a:p>
          <a:p>
            <a:pPr marL="800100" lvl="1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ES" sz="1600" smtClean="0">
                <a:solidFill>
                  <a:schemeClr val="tx1"/>
                </a:solidFill>
              </a:rPr>
              <a:t>Pueden </a:t>
            </a:r>
            <a:r>
              <a:rPr lang="es-ES" sz="1600">
                <a:solidFill>
                  <a:schemeClr val="tx1"/>
                </a:solidFill>
              </a:rPr>
              <a:t>pasar semanas o </a:t>
            </a:r>
            <a:r>
              <a:rPr lang="es-ES" sz="1600" smtClean="0">
                <a:solidFill>
                  <a:schemeClr val="tx1"/>
                </a:solidFill>
              </a:rPr>
              <a:t>meses </a:t>
            </a:r>
            <a:r>
              <a:rPr lang="es-ES" sz="1600">
                <a:solidFill>
                  <a:schemeClr val="tx1"/>
                </a:solidFill>
              </a:rPr>
              <a:t>hasta obtener una respuesta adecuada y suficiente </a:t>
            </a:r>
            <a:endParaRPr lang="es-ES" sz="16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ES" sz="1600" smtClean="0">
                <a:solidFill>
                  <a:schemeClr val="tx1"/>
                </a:solidFill>
              </a:rPr>
              <a:t>Posibilidad </a:t>
            </a:r>
            <a:r>
              <a:rPr lang="es-ES" sz="1600">
                <a:solidFill>
                  <a:schemeClr val="tx1"/>
                </a:solidFill>
              </a:rPr>
              <a:t>de </a:t>
            </a:r>
            <a:r>
              <a:rPr lang="es-ES" sz="1600" smtClean="0">
                <a:solidFill>
                  <a:schemeClr val="tx1"/>
                </a:solidFill>
              </a:rPr>
              <a:t>recaídas </a:t>
            </a:r>
            <a:r>
              <a:rPr lang="es-ES" sz="1600">
                <a:solidFill>
                  <a:schemeClr val="tx1"/>
                </a:solidFill>
              </a:rPr>
              <a:t>después de la </a:t>
            </a:r>
            <a:r>
              <a:rPr lang="es-ES" sz="1600" smtClean="0">
                <a:solidFill>
                  <a:schemeClr val="tx1"/>
                </a:solidFill>
              </a:rPr>
              <a:t>resolución </a:t>
            </a:r>
            <a:r>
              <a:rPr lang="es-ES" sz="1600">
                <a:solidFill>
                  <a:schemeClr val="tx1"/>
                </a:solidFill>
              </a:rPr>
              <a:t>de las </a:t>
            </a:r>
            <a:r>
              <a:rPr lang="es-ES" sz="1600" smtClean="0">
                <a:solidFill>
                  <a:schemeClr val="tx1"/>
                </a:solidFill>
              </a:rPr>
              <a:t>lesiones → tratamiento de mantenimiento. </a:t>
            </a:r>
          </a:p>
          <a:p>
            <a:pPr marL="800100" lvl="1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ES" sz="1600" smtClean="0">
                <a:solidFill>
                  <a:schemeClr val="tx1"/>
                </a:solidFill>
              </a:rPr>
              <a:t>Algunos </a:t>
            </a:r>
            <a:r>
              <a:rPr lang="es-ES" sz="1600">
                <a:solidFill>
                  <a:schemeClr val="tx1"/>
                </a:solidFill>
              </a:rPr>
              <a:t>efectos </a:t>
            </a:r>
            <a:r>
              <a:rPr lang="es-ES" sz="1600" smtClean="0">
                <a:solidFill>
                  <a:schemeClr val="tx1"/>
                </a:solidFill>
              </a:rPr>
              <a:t>adversos </a:t>
            </a:r>
            <a:r>
              <a:rPr lang="es-ES" sz="1600">
                <a:solidFill>
                  <a:schemeClr val="tx1"/>
                </a:solidFill>
              </a:rPr>
              <a:t>(sobre todo cutáneos) pueden aparecer al principio del tratamiento, pero suelen desaparecer al avanzar el mismo. </a:t>
            </a:r>
            <a:endParaRPr lang="es-ES" sz="16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ES" sz="1600" smtClean="0">
                <a:solidFill>
                  <a:schemeClr val="tx1"/>
                </a:solidFill>
              </a:rPr>
              <a:t>Importancia </a:t>
            </a:r>
            <a:r>
              <a:rPr lang="es-ES" sz="1600">
                <a:solidFill>
                  <a:schemeClr val="tx1"/>
                </a:solidFill>
              </a:rPr>
              <a:t>del cumplimiento y la </a:t>
            </a:r>
            <a:r>
              <a:rPr lang="es-ES" sz="1600" smtClean="0">
                <a:solidFill>
                  <a:schemeClr val="tx1"/>
                </a:solidFill>
              </a:rPr>
              <a:t>aplicación </a:t>
            </a:r>
            <a:r>
              <a:rPr lang="es-ES" sz="1600">
                <a:solidFill>
                  <a:schemeClr val="tx1"/>
                </a:solidFill>
              </a:rPr>
              <a:t>adecuada y regular del tratamiento </a:t>
            </a:r>
            <a:endParaRPr lang="es-ES" sz="1600" smtClean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ES" sz="1600" smtClean="0">
                <a:solidFill>
                  <a:schemeClr val="tx1"/>
                </a:solidFill>
              </a:rPr>
              <a:t>Medidas </a:t>
            </a:r>
            <a:r>
              <a:rPr lang="es-ES" sz="1600">
                <a:solidFill>
                  <a:schemeClr val="tx1"/>
                </a:solidFill>
              </a:rPr>
              <a:t>generales </a:t>
            </a:r>
            <a:r>
              <a:rPr lang="es-ES" sz="1600" smtClean="0">
                <a:solidFill>
                  <a:schemeClr val="tx1"/>
                </a:solidFill>
              </a:rPr>
              <a:t>complementarias.</a:t>
            </a:r>
            <a:endParaRPr lang="es-ES" sz="1600">
              <a:solidFill>
                <a:schemeClr val="tx1"/>
              </a:solidFill>
            </a:endParaRPr>
          </a:p>
          <a:p>
            <a:pPr marL="342900" indent="-34290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s-ES" sz="1600" b="1" smtClean="0">
                <a:solidFill>
                  <a:srgbClr val="009999"/>
                </a:solidFill>
              </a:rPr>
              <a:t>Cuándo</a:t>
            </a:r>
            <a:r>
              <a:rPr lang="es-ES" sz="1600" smtClean="0">
                <a:solidFill>
                  <a:schemeClr val="tx1"/>
                </a:solidFill>
              </a:rPr>
              <a:t> </a:t>
            </a:r>
            <a:r>
              <a:rPr lang="es-ES" sz="1600">
                <a:solidFill>
                  <a:schemeClr val="tx1"/>
                </a:solidFill>
              </a:rPr>
              <a:t>se debe </a:t>
            </a:r>
            <a:r>
              <a:rPr lang="es-ES" sz="1600" b="1">
                <a:solidFill>
                  <a:srgbClr val="009999"/>
                </a:solidFill>
              </a:rPr>
              <a:t>consultar al médico</a:t>
            </a:r>
            <a:r>
              <a:rPr lang="es-ES" sz="160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s-ES" sz="1600" b="1" smtClean="0">
                <a:solidFill>
                  <a:srgbClr val="009999"/>
                </a:solidFill>
              </a:rPr>
              <a:t>Dónde</a:t>
            </a:r>
            <a:r>
              <a:rPr lang="es-ES" sz="1600" smtClean="0">
                <a:solidFill>
                  <a:schemeClr val="tx1"/>
                </a:solidFill>
              </a:rPr>
              <a:t> </a:t>
            </a:r>
            <a:r>
              <a:rPr lang="es-ES" sz="1600">
                <a:solidFill>
                  <a:schemeClr val="tx1"/>
                </a:solidFill>
              </a:rPr>
              <a:t>se puede conseguir </a:t>
            </a:r>
            <a:r>
              <a:rPr lang="es-ES" sz="1600" b="1">
                <a:solidFill>
                  <a:srgbClr val="009999"/>
                </a:solidFill>
              </a:rPr>
              <a:t>información adicional</a:t>
            </a:r>
            <a:r>
              <a:rPr lang="es-ES" sz="1600">
                <a:solidFill>
                  <a:schemeClr val="tx1"/>
                </a:solidFill>
              </a:rPr>
              <a:t>.  </a:t>
            </a:r>
          </a:p>
          <a:p>
            <a:pPr marL="342900" indent="-34290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s-ES" sz="1600" b="1" smtClean="0">
                <a:solidFill>
                  <a:srgbClr val="009999"/>
                </a:solidFill>
              </a:rPr>
              <a:t>Plan </a:t>
            </a:r>
            <a:r>
              <a:rPr lang="es-ES" sz="1600" b="1">
                <a:solidFill>
                  <a:srgbClr val="009999"/>
                </a:solidFill>
              </a:rPr>
              <a:t>de tratamiento, seguimiento y evaluación:</a:t>
            </a:r>
            <a:r>
              <a:rPr lang="es-ES" sz="1600">
                <a:solidFill>
                  <a:schemeClr val="tx1"/>
                </a:solidFill>
              </a:rPr>
              <a:t> planificar y consensuar en cada caso. </a:t>
            </a:r>
          </a:p>
          <a:p>
            <a:pPr>
              <a:buClr>
                <a:srgbClr val="009999"/>
              </a:buClr>
            </a:pPr>
            <a:endParaRPr lang="es-ES" sz="1700" smtClean="0">
              <a:solidFill>
                <a:schemeClr val="tx1"/>
              </a:solidFill>
            </a:endParaRPr>
          </a:p>
          <a:p>
            <a:pPr>
              <a:buClr>
                <a:srgbClr val="EF3340"/>
              </a:buClr>
            </a:pPr>
            <a:r>
              <a:rPr lang="es-ES" sz="12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86021" y="0"/>
            <a:ext cx="7776864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84418" y="720725"/>
            <a:ext cx="81800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400" smtClean="0"/>
              <a:t>Acné: </a:t>
            </a:r>
            <a:r>
              <a:rPr lang="es-ES" sz="1400"/>
              <a:t>dermatosis </a:t>
            </a:r>
            <a:r>
              <a:rPr lang="es-ES" sz="1400" b="1">
                <a:solidFill>
                  <a:srgbClr val="EF3340"/>
                </a:solidFill>
              </a:rPr>
              <a:t>crónica</a:t>
            </a:r>
            <a:r>
              <a:rPr lang="es-ES" sz="1400"/>
              <a:t> de presentación</a:t>
            </a:r>
            <a:r>
              <a:rPr lang="es-ES" sz="1400" b="1">
                <a:solidFill>
                  <a:srgbClr val="EF3340"/>
                </a:solidFill>
              </a:rPr>
              <a:t> clínica variable </a:t>
            </a:r>
            <a:r>
              <a:rPr lang="es-ES" sz="1400"/>
              <a:t>y con frecuencia </a:t>
            </a:r>
            <a:r>
              <a:rPr lang="es-ES" sz="1400" b="1" smtClean="0">
                <a:solidFill>
                  <a:srgbClr val="EF3340"/>
                </a:solidFill>
              </a:rPr>
              <a:t>mixta, </a:t>
            </a:r>
            <a:r>
              <a:rPr lang="es-ES" sz="1400" smtClean="0"/>
              <a:t>que requiere </a:t>
            </a:r>
            <a:r>
              <a:rPr lang="es-ES" sz="1400"/>
              <a:t>tratamiento farmacológico hasta en </a:t>
            </a:r>
            <a:r>
              <a:rPr lang="es-ES" sz="1400" smtClean="0"/>
              <a:t>el </a:t>
            </a:r>
            <a:r>
              <a:rPr lang="es-ES" sz="1400"/>
              <a:t>30% de los casos</a:t>
            </a:r>
            <a:r>
              <a:rPr lang="es-ES" sz="1400" smtClean="0"/>
              <a:t>.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400" smtClean="0"/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400" smtClean="0"/>
              <a:t>Tratamiento </a:t>
            </a:r>
            <a:r>
              <a:rPr lang="es-ES" sz="1400" b="1" smtClean="0">
                <a:solidFill>
                  <a:srgbClr val="EF3340"/>
                </a:solidFill>
              </a:rPr>
              <a:t>individualizado</a:t>
            </a:r>
            <a:r>
              <a:rPr lang="es-ES" sz="1400" smtClean="0"/>
              <a:t>, </a:t>
            </a:r>
            <a:r>
              <a:rPr lang="es-ES" sz="1400" b="1" smtClean="0">
                <a:solidFill>
                  <a:srgbClr val="EF3340"/>
                </a:solidFill>
              </a:rPr>
              <a:t>escalonado</a:t>
            </a:r>
            <a:r>
              <a:rPr lang="es-ES" sz="1400" smtClean="0"/>
              <a:t> </a:t>
            </a:r>
            <a:r>
              <a:rPr lang="es-ES" sz="1400"/>
              <a:t>y </a:t>
            </a:r>
            <a:r>
              <a:rPr lang="es-ES" sz="1400" b="1" smtClean="0">
                <a:solidFill>
                  <a:srgbClr val="EF3340"/>
                </a:solidFill>
              </a:rPr>
              <a:t>progresivo. </a:t>
            </a:r>
            <a:r>
              <a:rPr lang="es-ES" sz="1400" smtClean="0"/>
              <a:t>Las opciones (casos leves): primero </a:t>
            </a:r>
            <a:r>
              <a:rPr lang="es-ES" sz="1400" b="1" smtClean="0">
                <a:solidFill>
                  <a:srgbClr val="EF3340"/>
                </a:solidFill>
              </a:rPr>
              <a:t>tratamiento </a:t>
            </a:r>
            <a:r>
              <a:rPr lang="es-ES" sz="1400" b="1">
                <a:solidFill>
                  <a:srgbClr val="EF3340"/>
                </a:solidFill>
              </a:rPr>
              <a:t>tópico </a:t>
            </a:r>
            <a:r>
              <a:rPr lang="es-ES" sz="1400" smtClean="0"/>
              <a:t>(monoterapia </a:t>
            </a:r>
            <a:r>
              <a:rPr lang="es-ES" sz="1400"/>
              <a:t>o asociación</a:t>
            </a:r>
            <a:r>
              <a:rPr lang="es-ES" sz="1400" smtClean="0"/>
              <a:t>), segundo </a:t>
            </a:r>
            <a:r>
              <a:rPr lang="es-ES" sz="1400" b="1" smtClean="0">
                <a:solidFill>
                  <a:srgbClr val="EF3340"/>
                </a:solidFill>
              </a:rPr>
              <a:t>fármacos </a:t>
            </a:r>
            <a:r>
              <a:rPr lang="es-ES" sz="1400" b="1">
                <a:solidFill>
                  <a:srgbClr val="EF3340"/>
                </a:solidFill>
              </a:rPr>
              <a:t>tópicos </a:t>
            </a:r>
            <a:r>
              <a:rPr lang="es-ES" sz="1400" b="1" smtClean="0">
                <a:solidFill>
                  <a:srgbClr val="EF3340"/>
                </a:solidFill>
              </a:rPr>
              <a:t>+ </a:t>
            </a:r>
            <a:r>
              <a:rPr lang="es-ES" sz="1400" b="1">
                <a:solidFill>
                  <a:srgbClr val="EF3340"/>
                </a:solidFill>
              </a:rPr>
              <a:t>antibióticos orales </a:t>
            </a:r>
            <a:r>
              <a:rPr lang="es-ES" sz="1400" smtClean="0"/>
              <a:t>y tercero retinoides </a:t>
            </a:r>
            <a:r>
              <a:rPr lang="es-ES" sz="1400"/>
              <a:t>sistémicos </a:t>
            </a:r>
            <a:r>
              <a:rPr lang="es-ES" sz="1400">
                <a:solidFill>
                  <a:srgbClr val="EF3340"/>
                </a:solidFill>
              </a:rPr>
              <a:t>(</a:t>
            </a:r>
            <a:r>
              <a:rPr lang="es-ES" sz="1400" b="1">
                <a:solidFill>
                  <a:srgbClr val="EF3340"/>
                </a:solidFill>
              </a:rPr>
              <a:t>isotretinoína oral</a:t>
            </a:r>
            <a:r>
              <a:rPr lang="es-ES" sz="1400"/>
              <a:t>) o </a:t>
            </a:r>
            <a:r>
              <a:rPr lang="es-ES" sz="1400" b="1" smtClean="0">
                <a:solidFill>
                  <a:srgbClr val="EF3340"/>
                </a:solidFill>
              </a:rPr>
              <a:t>anticonceptivos </a:t>
            </a:r>
            <a:r>
              <a:rPr lang="es-ES" sz="1400" b="1">
                <a:solidFill>
                  <a:srgbClr val="EF3340"/>
                </a:solidFill>
              </a:rPr>
              <a:t>orales </a:t>
            </a:r>
            <a:r>
              <a:rPr lang="es-ES" sz="1400" smtClean="0"/>
              <a:t>(mujeres).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400" smtClean="0"/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400" smtClean="0"/>
              <a:t>Para reducir las </a:t>
            </a:r>
            <a:r>
              <a:rPr lang="es-ES" sz="1400" b="1" smtClean="0">
                <a:solidFill>
                  <a:srgbClr val="EF3340"/>
                </a:solidFill>
              </a:rPr>
              <a:t>resistencias</a:t>
            </a:r>
            <a:r>
              <a:rPr lang="es-ES" sz="1400" smtClean="0"/>
              <a:t>: los antibióticos (tópicos y orales) no deben utilizarse como tratamiento </a:t>
            </a:r>
            <a:r>
              <a:rPr lang="es-ES" sz="1400"/>
              <a:t>de primera línea, de mantenimiento, ni en </a:t>
            </a:r>
            <a:r>
              <a:rPr lang="es-ES" sz="1400" smtClean="0"/>
              <a:t>monoterapia; limitar </a:t>
            </a:r>
            <a:r>
              <a:rPr lang="es-ES" sz="1400"/>
              <a:t>su administración (≤ 3-4 meses) y no asociar antibióticos tópicos y </a:t>
            </a:r>
            <a:r>
              <a:rPr lang="es-ES" sz="1400" smtClean="0"/>
              <a:t>orales. 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400"/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400"/>
              <a:t>Los</a:t>
            </a:r>
            <a:r>
              <a:rPr lang="es-ES" sz="1400" b="1">
                <a:solidFill>
                  <a:srgbClr val="EF3340"/>
                </a:solidFill>
              </a:rPr>
              <a:t> retinoides</a:t>
            </a:r>
            <a:r>
              <a:rPr lang="es-ES" sz="1400">
                <a:solidFill>
                  <a:srgbClr val="EF3340"/>
                </a:solidFill>
              </a:rPr>
              <a:t> </a:t>
            </a:r>
            <a:r>
              <a:rPr lang="es-ES" sz="1400"/>
              <a:t>(tópicos y orales) están contraindicados en embarazadas. La isotretinoína oral requiere prescripción y control por </a:t>
            </a:r>
            <a:r>
              <a:rPr lang="es-ES" sz="1400" smtClean="0"/>
              <a:t>dermatólogo y </a:t>
            </a:r>
            <a:r>
              <a:rPr lang="es-ES" sz="1400"/>
              <a:t>seguimiento </a:t>
            </a:r>
            <a:r>
              <a:rPr lang="es-ES" sz="1400" smtClean="0"/>
              <a:t>especial; </a:t>
            </a:r>
            <a:r>
              <a:rPr lang="es-ES" sz="1400"/>
              <a:t>y en mujeres con capacidad de </a:t>
            </a:r>
            <a:r>
              <a:rPr lang="es-ES" sz="1400" smtClean="0"/>
              <a:t>gestación, seguir el “Plan </a:t>
            </a:r>
            <a:r>
              <a:rPr lang="es-ES" sz="1400"/>
              <a:t>de embarazos</a:t>
            </a:r>
            <a:r>
              <a:rPr lang="es-ES" sz="1400" smtClean="0"/>
              <a:t>”.</a:t>
            </a:r>
            <a:endParaRPr lang="es-ES" sz="1400"/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400" smtClean="0"/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400" b="1" smtClean="0">
                <a:solidFill>
                  <a:srgbClr val="EF3340"/>
                </a:solidFill>
              </a:rPr>
              <a:t>Evaluar</a:t>
            </a:r>
            <a:r>
              <a:rPr lang="es-ES" sz="1400" smtClean="0"/>
              <a:t> el tratamiento a los 2-3 </a:t>
            </a:r>
            <a:r>
              <a:rPr lang="es-ES" sz="1400"/>
              <a:t>meses (1-2 meses los antibióticos</a:t>
            </a:r>
            <a:r>
              <a:rPr lang="es-ES" sz="1400" smtClean="0"/>
              <a:t>)→ continuar, modificar o suspender. </a:t>
            </a:r>
            <a:r>
              <a:rPr lang="es-ES" sz="1400"/>
              <a:t>Si la respuesta </a:t>
            </a:r>
            <a:r>
              <a:rPr lang="es-ES" sz="1400" smtClean="0"/>
              <a:t>es </a:t>
            </a:r>
            <a:r>
              <a:rPr lang="es-ES" sz="1400"/>
              <a:t>inadecuada, antes de pasar al siguiente escalón probar todas las opciones posibles y valorar posibles causas de ineficacia</a:t>
            </a:r>
            <a:r>
              <a:rPr lang="es-ES" sz="1400" smtClean="0"/>
              <a:t>. 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400"/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400" smtClean="0"/>
              <a:t>Se recomienda </a:t>
            </a:r>
            <a:r>
              <a:rPr lang="es-ES" sz="1400" b="1" smtClean="0">
                <a:solidFill>
                  <a:srgbClr val="EF3340"/>
                </a:solidFill>
              </a:rPr>
              <a:t>tratamiento de mantenimiento </a:t>
            </a:r>
            <a:r>
              <a:rPr lang="es-ES" sz="1400" smtClean="0"/>
              <a:t>(tópico)</a:t>
            </a:r>
            <a:r>
              <a:rPr lang="es-ES" sz="1400" b="1" smtClean="0">
                <a:solidFill>
                  <a:srgbClr val="EF3340"/>
                </a:solidFill>
              </a:rPr>
              <a:t> </a:t>
            </a:r>
            <a:r>
              <a:rPr lang="es-ES" sz="1400" smtClean="0"/>
              <a:t>en todos los pacientes, menos en los tratados con isotretinoína oral.</a:t>
            </a:r>
            <a:r>
              <a:rPr lang="es-ES" sz="1400"/>
              <a:t> </a:t>
            </a:r>
            <a:r>
              <a:rPr lang="es-ES" sz="1400" smtClean="0"/>
              <a:t> </a:t>
            </a:r>
          </a:p>
          <a:p>
            <a:pPr>
              <a:buClr>
                <a:srgbClr val="EF3340"/>
              </a:buClr>
            </a:pPr>
            <a:endParaRPr lang="es-ES" sz="1400" smtClean="0"/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400" b="1" smtClean="0">
                <a:solidFill>
                  <a:srgbClr val="EF3340"/>
                </a:solidFill>
              </a:rPr>
              <a:t>Derivar a dermatología</a:t>
            </a:r>
            <a:r>
              <a:rPr lang="es-ES" sz="1400" smtClean="0"/>
              <a:t>: acné cicatrizante, efectos adversos graves, intolerancia de tratamientos habituales, recidiva tras tratamiento sistémico, alteraciones endocrinas.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400" smtClean="0"/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400" smtClean="0"/>
              <a:t>Todos los pacientes deben seguir las </a:t>
            </a:r>
            <a:r>
              <a:rPr lang="es-ES" sz="1400" b="1" smtClean="0">
                <a:solidFill>
                  <a:srgbClr val="EF3340"/>
                </a:solidFill>
              </a:rPr>
              <a:t>medidas generales complementarias</a:t>
            </a:r>
            <a:r>
              <a:rPr lang="es-ES" sz="1400" smtClean="0"/>
              <a:t>, pero no parece necesario modificar la dieta (salvo casos excepcionales).</a:t>
            </a:r>
            <a:endParaRPr lang="es-ES" sz="1400" b="1">
              <a:solidFill>
                <a:srgbClr val="EF33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350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33810" y="1124744"/>
            <a:ext cx="80306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600" dirty="0" err="1"/>
              <a:t>Asai</a:t>
            </a:r>
            <a:r>
              <a:rPr lang="es-ES" sz="1600" dirty="0"/>
              <a:t> Y et al. </a:t>
            </a:r>
            <a:r>
              <a:rPr lang="en-US" sz="1600" dirty="0"/>
              <a:t>Management of </a:t>
            </a:r>
            <a:r>
              <a:rPr lang="en-US" sz="1600" dirty="0" err="1"/>
              <a:t>acné</a:t>
            </a:r>
            <a:r>
              <a:rPr lang="en-US" sz="1600" dirty="0"/>
              <a:t>: Canadian clinical practice guideline. </a:t>
            </a:r>
            <a:r>
              <a:rPr lang="es-ES" sz="1600" u="sng" dirty="0">
                <a:hlinkClick r:id="rId2"/>
              </a:rPr>
              <a:t>CMAJ. 2016; 188(2): </a:t>
            </a:r>
            <a:r>
              <a:rPr lang="es-ES" sz="1600" u="sng" dirty="0" smtClean="0">
                <a:hlinkClick r:id="rId2"/>
              </a:rPr>
              <a:t>118-26</a:t>
            </a:r>
            <a:endParaRPr lang="es-ES" sz="1600" u="sng" dirty="0" smtClean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600" dirty="0" err="1"/>
              <a:t>Zaenglein</a:t>
            </a:r>
            <a:r>
              <a:rPr lang="es-ES" sz="1600" dirty="0"/>
              <a:t> AL et al. </a:t>
            </a:r>
            <a:r>
              <a:rPr lang="en-US" sz="1600" dirty="0"/>
              <a:t>Guidelines of care for the management of acne vulgaris. </a:t>
            </a:r>
            <a:r>
              <a:rPr lang="en-US" sz="1600" u="sng" dirty="0">
                <a:hlinkClick r:id="rId3"/>
              </a:rPr>
              <a:t>J Am </a:t>
            </a:r>
            <a:r>
              <a:rPr lang="en-US" sz="1600" u="sng" dirty="0" err="1">
                <a:hlinkClick r:id="rId3"/>
              </a:rPr>
              <a:t>Acad</a:t>
            </a:r>
            <a:r>
              <a:rPr lang="en-US" sz="1600" u="sng" dirty="0">
                <a:hlinkClick r:id="rId3"/>
              </a:rPr>
              <a:t> </a:t>
            </a:r>
            <a:r>
              <a:rPr lang="en-US" sz="1600" u="sng" dirty="0" err="1">
                <a:hlinkClick r:id="rId3"/>
              </a:rPr>
              <a:t>Dermatol</a:t>
            </a:r>
            <a:r>
              <a:rPr lang="en-US" sz="1600" u="sng" dirty="0">
                <a:hlinkClick r:id="rId3"/>
              </a:rPr>
              <a:t> 2016; 74(5): </a:t>
            </a:r>
            <a:r>
              <a:rPr lang="en-US" sz="1600" u="sng" dirty="0" smtClean="0">
                <a:hlinkClick r:id="rId3"/>
              </a:rPr>
              <a:t>945-73</a:t>
            </a:r>
            <a:endParaRPr lang="en-US" sz="1600" dirty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Nast A et al. </a:t>
            </a:r>
            <a:r>
              <a:rPr lang="en-US" sz="1600" u="sng" dirty="0">
                <a:hlinkClick r:id="rId4"/>
              </a:rPr>
              <a:t>S3-Guideline for the Treatment of </a:t>
            </a:r>
            <a:r>
              <a:rPr lang="en-US" sz="1600" u="sng" dirty="0" smtClean="0">
                <a:hlinkClick r:id="rId4"/>
              </a:rPr>
              <a:t>Acne. </a:t>
            </a:r>
            <a:r>
              <a:rPr lang="en-US" sz="1600" u="sng" dirty="0">
                <a:hlinkClick r:id="rId4"/>
              </a:rPr>
              <a:t>European Dermatology </a:t>
            </a:r>
            <a:r>
              <a:rPr lang="en-US" sz="1600" u="sng" dirty="0" smtClean="0">
                <a:hlinkClick r:id="rId4"/>
              </a:rPr>
              <a:t>Forum. Update 2016</a:t>
            </a:r>
            <a:r>
              <a:rPr lang="en-US" sz="1600" u="sng" dirty="0" smtClean="0"/>
              <a:t>.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Thiboutot</a:t>
            </a:r>
            <a:r>
              <a:rPr lang="en-US" sz="1600" dirty="0"/>
              <a:t> DM et al. Practical management of acne for clinicians: An international consensus from the Global Alliance to Improve Outcomes in Acne. </a:t>
            </a:r>
            <a:r>
              <a:rPr lang="en-US" sz="1600" u="sng" dirty="0">
                <a:hlinkClick r:id="rId5"/>
              </a:rPr>
              <a:t>J Am </a:t>
            </a:r>
            <a:r>
              <a:rPr lang="en-US" sz="1600" u="sng" dirty="0" err="1">
                <a:hlinkClick r:id="rId5"/>
              </a:rPr>
              <a:t>Acad</a:t>
            </a:r>
            <a:r>
              <a:rPr lang="en-US" sz="1600" u="sng" dirty="0">
                <a:hlinkClick r:id="rId5"/>
              </a:rPr>
              <a:t> </a:t>
            </a:r>
            <a:r>
              <a:rPr lang="en-US" sz="1600" u="sng" dirty="0" err="1">
                <a:hlinkClick r:id="rId5"/>
              </a:rPr>
              <a:t>Dermatol</a:t>
            </a:r>
            <a:r>
              <a:rPr lang="en-US" sz="1600" u="sng" dirty="0">
                <a:hlinkClick r:id="rId5"/>
              </a:rPr>
              <a:t>. 2018;78(2 </a:t>
            </a:r>
            <a:r>
              <a:rPr lang="en-US" sz="1600" u="sng" dirty="0" err="1">
                <a:hlinkClick r:id="rId5"/>
              </a:rPr>
              <a:t>Suppl</a:t>
            </a:r>
            <a:r>
              <a:rPr lang="en-US" sz="1600" u="sng" dirty="0">
                <a:hlinkClick r:id="rId5"/>
              </a:rPr>
              <a:t> 1):</a:t>
            </a:r>
            <a:r>
              <a:rPr lang="en-US" sz="1600" u="sng" dirty="0" smtClean="0">
                <a:hlinkClick r:id="rId5"/>
              </a:rPr>
              <a:t>S1-S23</a:t>
            </a:r>
            <a:endParaRPr lang="en-US" sz="1600" u="sng" dirty="0" smtClean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Corbi</a:t>
            </a:r>
            <a:r>
              <a:rPr lang="en-US" sz="1600" dirty="0"/>
              <a:t> </a:t>
            </a:r>
            <a:r>
              <a:rPr lang="en-US" sz="1600" dirty="0" err="1"/>
              <a:t>Llopis</a:t>
            </a:r>
            <a:r>
              <a:rPr lang="en-US" sz="1600" dirty="0"/>
              <a:t> R et al. </a:t>
            </a:r>
            <a:r>
              <a:rPr lang="es-ES" sz="1600" u="sng" dirty="0">
                <a:hlinkClick r:id="rId6"/>
              </a:rPr>
              <a:t>Tratamiento del acné. Guía de Terapéutica Antimicrobiana del Área Aljarafe. 2018 (Marzo</a:t>
            </a:r>
            <a:r>
              <a:rPr lang="es-ES" sz="1600" u="sng" dirty="0" smtClean="0">
                <a:hlinkClick r:id="rId6"/>
              </a:rPr>
              <a:t>)</a:t>
            </a:r>
            <a:endParaRPr lang="es-ES" sz="1600" u="sng" dirty="0" smtClean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endParaRPr lang="es-ES" sz="1600" u="sng" dirty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600" u="sng" dirty="0" err="1">
                <a:hlinkClick r:id="rId7"/>
              </a:rPr>
              <a:t>Traitement</a:t>
            </a:r>
            <a:r>
              <a:rPr lang="es-ES" sz="1600" u="sng" dirty="0">
                <a:hlinkClick r:id="rId7"/>
              </a:rPr>
              <a:t> de </a:t>
            </a:r>
            <a:r>
              <a:rPr lang="es-ES" sz="1600" u="sng" dirty="0" err="1">
                <a:hlinkClick r:id="rId7"/>
              </a:rPr>
              <a:t>l’acné</a:t>
            </a:r>
            <a:r>
              <a:rPr lang="es-ES" sz="1600" u="sng" dirty="0">
                <a:hlinkClick r:id="rId7"/>
              </a:rPr>
              <a:t> par </a:t>
            </a:r>
            <a:r>
              <a:rPr lang="es-ES" sz="1600" u="sng" dirty="0" err="1">
                <a:hlinkClick r:id="rId7"/>
              </a:rPr>
              <a:t>voie</a:t>
            </a:r>
            <a:r>
              <a:rPr lang="es-ES" sz="1600" u="sng" dirty="0">
                <a:hlinkClick r:id="rId7"/>
              </a:rPr>
              <a:t> </a:t>
            </a:r>
            <a:r>
              <a:rPr lang="es-ES" sz="1600" u="sng" dirty="0" err="1">
                <a:hlinkClick r:id="rId7"/>
              </a:rPr>
              <a:t>locale</a:t>
            </a:r>
            <a:r>
              <a:rPr lang="es-ES" sz="1600" u="sng" dirty="0">
                <a:hlinkClick r:id="rId7"/>
              </a:rPr>
              <a:t> et </a:t>
            </a:r>
            <a:r>
              <a:rPr lang="es-ES" sz="1600" u="sng" dirty="0" err="1">
                <a:hlinkClick r:id="rId7"/>
              </a:rPr>
              <a:t>generale</a:t>
            </a:r>
            <a:r>
              <a:rPr lang="es-ES" sz="1600" u="sng" dirty="0">
                <a:hlinkClick r:id="rId7"/>
              </a:rPr>
              <a:t>. </a:t>
            </a:r>
            <a:r>
              <a:rPr lang="es-ES" sz="1600" u="sng" dirty="0" err="1">
                <a:hlinkClick r:id="rId7"/>
              </a:rPr>
              <a:t>Societé</a:t>
            </a:r>
            <a:r>
              <a:rPr lang="es-ES" sz="1600" u="sng" dirty="0">
                <a:hlinkClick r:id="rId7"/>
              </a:rPr>
              <a:t> </a:t>
            </a:r>
            <a:r>
              <a:rPr lang="es-ES" sz="1600" u="sng" dirty="0" err="1">
                <a:hlinkClick r:id="rId7"/>
              </a:rPr>
              <a:t>Fraçaise</a:t>
            </a:r>
            <a:r>
              <a:rPr lang="es-ES" sz="1600" u="sng" dirty="0">
                <a:hlinkClick r:id="rId7"/>
              </a:rPr>
              <a:t> de </a:t>
            </a:r>
            <a:r>
              <a:rPr lang="es-ES" sz="1600" u="sng" dirty="0" err="1">
                <a:hlinkClick r:id="rId7"/>
              </a:rPr>
              <a:t>Dermatologie</a:t>
            </a:r>
            <a:r>
              <a:rPr lang="es-ES" sz="1600" u="sng" dirty="0">
                <a:hlinkClick r:id="rId7"/>
              </a:rPr>
              <a:t>. </a:t>
            </a:r>
            <a:r>
              <a:rPr lang="es-ES" sz="1600" u="sng" dirty="0" smtClean="0">
                <a:hlinkClick r:id="rId7"/>
              </a:rPr>
              <a:t>2015</a:t>
            </a:r>
            <a:endParaRPr lang="es-ES" sz="1600" u="sng" dirty="0" smtClean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endParaRPr lang="es-ES" sz="1600" u="sng" dirty="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Sinclair W. Guidelines for the Management of Acne Vulgaris. </a:t>
            </a:r>
            <a:r>
              <a:rPr lang="es-ES" sz="1600" u="sng" dirty="0">
                <a:hlinkClick r:id="rId8"/>
              </a:rPr>
              <a:t>S </a:t>
            </a:r>
            <a:r>
              <a:rPr lang="es-ES" sz="1600" u="sng" dirty="0" err="1">
                <a:hlinkClick r:id="rId8"/>
              </a:rPr>
              <a:t>Afr</a:t>
            </a:r>
            <a:r>
              <a:rPr lang="es-ES" sz="1600" u="sng" dirty="0">
                <a:hlinkClick r:id="rId8"/>
              </a:rPr>
              <a:t> </a:t>
            </a:r>
            <a:r>
              <a:rPr lang="es-ES" sz="1600" u="sng" dirty="0" err="1">
                <a:hlinkClick r:id="rId8"/>
              </a:rPr>
              <a:t>Fam</a:t>
            </a:r>
            <a:r>
              <a:rPr lang="es-ES" sz="1600" u="sng" dirty="0">
                <a:hlinkClick r:id="rId8"/>
              </a:rPr>
              <a:t> </a:t>
            </a:r>
            <a:r>
              <a:rPr lang="es-ES" sz="1600" u="sng" dirty="0" err="1">
                <a:hlinkClick r:id="rId8"/>
              </a:rPr>
              <a:t>Pract</a:t>
            </a:r>
            <a:r>
              <a:rPr lang="es-ES" sz="1600" u="sng" dirty="0">
                <a:hlinkClick r:id="rId8"/>
              </a:rPr>
              <a:t>. 2017; 59(1): 24-9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 smtClean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 smtClean="0"/>
              <a:t> </a:t>
            </a:r>
          </a:p>
          <a:p>
            <a:pPr eaLnBrk="1" hangingPunct="1"/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i="1" dirty="0" smtClean="0"/>
              <a:t>		Bol Ter </a:t>
            </a:r>
            <a:r>
              <a:rPr lang="es-ES" altLang="es-ES" i="1" dirty="0" err="1" smtClean="0"/>
              <a:t>Andal</a:t>
            </a:r>
            <a:r>
              <a:rPr lang="es-ES" altLang="es-ES" i="1" dirty="0" smtClean="0"/>
              <a:t>. 2019</a:t>
            </a:r>
            <a:r>
              <a:rPr lang="es-ES" altLang="es-ES" i="1" smtClean="0"/>
              <a:t>; 34(4)</a:t>
            </a:r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dirty="0" smtClean="0"/>
              <a:t>		</a:t>
            </a:r>
            <a:r>
              <a:rPr lang="es-ES" altLang="es-ES" dirty="0" smtClean="0">
                <a:hlinkClick r:id="rId2"/>
              </a:rPr>
              <a:t>http://www.cadime.es/</a:t>
            </a:r>
            <a:r>
              <a:rPr lang="es-ES" altLang="es-ES" dirty="0" smtClean="0"/>
              <a:t> 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310062" cy="36337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28389" y="332656"/>
            <a:ext cx="8064500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4400" b="1" i="1" smtClean="0">
                <a:solidFill>
                  <a:srgbClr val="EF3340"/>
                </a:solidFill>
              </a:rPr>
              <a:t>Justificación:</a:t>
            </a:r>
          </a:p>
          <a:p>
            <a:pPr eaLnBrk="1" hangingPunct="1">
              <a:spcBef>
                <a:spcPct val="20000"/>
              </a:spcBef>
            </a:pPr>
            <a:endParaRPr lang="es-ES" altLang="es-ES" sz="2000" smtClean="0"/>
          </a:p>
          <a:p>
            <a:pPr eaLnBrk="1" hangingPunct="1">
              <a:spcBef>
                <a:spcPct val="20000"/>
              </a:spcBef>
            </a:pPr>
            <a:r>
              <a:rPr lang="es-ES" altLang="es-ES" sz="2200" smtClean="0"/>
              <a:t>Las recomendaciones y pautas de tratamiento del acné han sufrido cambios en los últimos años por la nueva información sobre su etiología y fisiopatología, los problemas de seguridad de algunos fármacos y el aumento de las resistencias antibióticas.</a:t>
            </a:r>
            <a:endParaRPr lang="es-ES" altLang="es-ES" sz="22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28389" y="3645024"/>
            <a:ext cx="8064500" cy="25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</a:pPr>
            <a:r>
              <a:rPr lang="es-ES" altLang="es-ES" sz="4400" b="1" i="1">
                <a:solidFill>
                  <a:srgbClr val="EF3340"/>
                </a:solidFill>
              </a:rPr>
              <a:t>Objetivo</a:t>
            </a:r>
            <a:r>
              <a:rPr lang="es-ES" altLang="es-ES" sz="4400" b="1" i="1" smtClean="0">
                <a:solidFill>
                  <a:srgbClr val="EF3340"/>
                </a:solidFill>
              </a:rPr>
              <a:t>:</a:t>
            </a:r>
          </a:p>
          <a:p>
            <a:pPr lvl="0" eaLnBrk="1" hangingPunct="1">
              <a:spcBef>
                <a:spcPct val="20000"/>
              </a:spcBef>
            </a:pPr>
            <a:endParaRPr lang="es-ES" altLang="es-ES" sz="2000" b="1" i="1">
              <a:solidFill>
                <a:srgbClr val="EF3340"/>
              </a:solidFill>
            </a:endParaRPr>
          </a:p>
          <a:p>
            <a:pPr lvl="0" eaLnBrk="1" hangingPunct="1">
              <a:spcBef>
                <a:spcPct val="20000"/>
              </a:spcBef>
            </a:pPr>
            <a:r>
              <a:rPr lang="es-ES" altLang="es-ES" sz="2200">
                <a:solidFill>
                  <a:srgbClr val="000000"/>
                </a:solidFill>
              </a:rPr>
              <a:t>Revisar y actualizar el tratamiento del </a:t>
            </a:r>
            <a:r>
              <a:rPr lang="es-ES" altLang="es-ES" sz="2200" smtClean="0">
                <a:solidFill>
                  <a:srgbClr val="000000"/>
                </a:solidFill>
              </a:rPr>
              <a:t>acné, </a:t>
            </a:r>
            <a:r>
              <a:rPr lang="es-ES" altLang="es-ES" sz="2200">
                <a:solidFill>
                  <a:srgbClr val="000000"/>
                </a:solidFill>
              </a:rPr>
              <a:t>incorporando las nuevas evidencias y </a:t>
            </a:r>
            <a:r>
              <a:rPr lang="es-ES" altLang="es-ES" sz="2200" smtClean="0">
                <a:solidFill>
                  <a:srgbClr val="000000"/>
                </a:solidFill>
              </a:rPr>
              <a:t>las recomendaciones </a:t>
            </a:r>
            <a:r>
              <a:rPr lang="es-ES" altLang="es-ES" sz="2200">
                <a:solidFill>
                  <a:srgbClr val="000000"/>
                </a:solidFill>
              </a:rPr>
              <a:t>de las </a:t>
            </a:r>
            <a:r>
              <a:rPr lang="es-ES" altLang="es-ES" sz="2200" smtClean="0">
                <a:solidFill>
                  <a:srgbClr val="000000"/>
                </a:solidFill>
              </a:rPr>
              <a:t>guías publicadas; </a:t>
            </a:r>
            <a:r>
              <a:rPr lang="es-ES" altLang="es-ES" sz="2200">
                <a:solidFill>
                  <a:srgbClr val="000000"/>
                </a:solidFill>
              </a:rPr>
              <a:t>incidiendo en </a:t>
            </a:r>
            <a:r>
              <a:rPr lang="es-ES" altLang="es-ES" sz="2200" smtClean="0">
                <a:solidFill>
                  <a:srgbClr val="000000"/>
                </a:solidFill>
              </a:rPr>
              <a:t>los aspectos </a:t>
            </a:r>
            <a:r>
              <a:rPr lang="es-ES" altLang="es-ES" sz="2200">
                <a:solidFill>
                  <a:srgbClr val="000000"/>
                </a:solidFill>
              </a:rPr>
              <a:t>de mayor interés en atención </a:t>
            </a:r>
            <a:r>
              <a:rPr lang="es-ES" altLang="es-ES" sz="2200" smtClean="0">
                <a:solidFill>
                  <a:srgbClr val="000000"/>
                </a:solidFill>
              </a:rPr>
              <a:t>primaria</a:t>
            </a:r>
            <a:r>
              <a:rPr lang="es-ES" altLang="es-ES" sz="2400" smtClean="0">
                <a:solidFill>
                  <a:srgbClr val="000000"/>
                </a:solidFill>
              </a:rPr>
              <a:t>.</a:t>
            </a:r>
            <a:endParaRPr lang="es-ES" alt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8616" y="26728"/>
            <a:ext cx="7391321" cy="7256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b="1" smtClean="0">
                <a:solidFill>
                  <a:srgbClr val="EF3340"/>
                </a:solidFill>
              </a:rPr>
              <a:t>Generalidades</a:t>
            </a:r>
            <a:endParaRPr lang="es-ES" altLang="es-ES" b="1" dirty="0" smtClean="0">
              <a:solidFill>
                <a:srgbClr val="EF334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031819" y="1124746"/>
            <a:ext cx="3252150" cy="1555067"/>
          </a:xfrm>
          <a:prstGeom prst="roundRect">
            <a:avLst/>
          </a:prstGeom>
          <a:solidFill>
            <a:srgbClr val="FFB871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900" smtClean="0"/>
              <a:t>          </a:t>
            </a:r>
            <a:r>
              <a:rPr lang="es-ES" sz="1200" b="1" smtClean="0"/>
              <a:t>. </a:t>
            </a:r>
            <a:r>
              <a:rPr lang="es-ES" sz="1100" b="1" smtClean="0"/>
              <a:t>Dermatosis </a:t>
            </a:r>
            <a:r>
              <a:rPr lang="es-ES" sz="1100" smtClean="0"/>
              <a:t>inflamatoria </a:t>
            </a:r>
          </a:p>
          <a:p>
            <a:r>
              <a:rPr lang="es-ES" sz="1100" smtClean="0"/>
              <a:t>    crónica del folículo pilosebáceo</a:t>
            </a:r>
          </a:p>
          <a:p>
            <a:r>
              <a:rPr lang="es-ES" sz="1100" b="1"/>
              <a:t>. Enfermedad inflamatoria </a:t>
            </a:r>
            <a:endParaRPr lang="es-ES" sz="1100" b="1" smtClean="0"/>
          </a:p>
          <a:p>
            <a:r>
              <a:rPr lang="es-ES" sz="1100" b="1" smtClean="0"/>
              <a:t>compleja: </a:t>
            </a:r>
            <a:r>
              <a:rPr lang="es-ES" sz="1100" smtClean="0"/>
              <a:t>hipersecreción </a:t>
            </a:r>
          </a:p>
          <a:p>
            <a:r>
              <a:rPr lang="es-ES" sz="1100" smtClean="0"/>
              <a:t>sebácea</a:t>
            </a:r>
            <a:r>
              <a:rPr lang="es-ES" sz="1100"/>
              <a:t>, </a:t>
            </a:r>
            <a:r>
              <a:rPr lang="es-ES" sz="1100" smtClean="0"/>
              <a:t>hiperqueratosis </a:t>
            </a:r>
            <a:r>
              <a:rPr lang="es-ES" sz="1100"/>
              <a:t>folicular, </a:t>
            </a:r>
            <a:r>
              <a:rPr lang="es-ES" sz="1100" b="1" smtClean="0"/>
              <a:t>↑</a:t>
            </a:r>
            <a:r>
              <a:rPr lang="es-ES" sz="1100" smtClean="0"/>
              <a:t> flora bacteriana</a:t>
            </a:r>
            <a:r>
              <a:rPr lang="es-ES" sz="1100"/>
              <a:t>, alteración </a:t>
            </a:r>
            <a:r>
              <a:rPr lang="es-ES" sz="1100" smtClean="0"/>
              <a:t>inmunidad</a:t>
            </a:r>
            <a:r>
              <a:rPr lang="es-ES" sz="1100"/>
              <a:t>, </a:t>
            </a:r>
            <a:r>
              <a:rPr lang="es-ES" sz="1100" smtClean="0"/>
              <a:t>alteraciones hormonales</a:t>
            </a:r>
            <a:r>
              <a:rPr lang="es-ES" sz="1100"/>
              <a:t>, </a:t>
            </a:r>
            <a:r>
              <a:rPr lang="es-ES" sz="1100" smtClean="0"/>
              <a:t>mecanismos neuroendocrinos</a:t>
            </a:r>
            <a:r>
              <a:rPr lang="es-ES" sz="1100"/>
              <a:t>, </a:t>
            </a:r>
            <a:r>
              <a:rPr lang="es-ES" sz="1100" smtClean="0"/>
              <a:t>factores genéticos, factores externos</a:t>
            </a:r>
          </a:p>
          <a:p>
            <a:r>
              <a:rPr lang="es-ES" sz="1200" smtClean="0"/>
              <a:t> </a:t>
            </a:r>
          </a:p>
        </p:txBody>
      </p:sp>
      <p:sp>
        <p:nvSpPr>
          <p:cNvPr id="5" name="Elipse 4"/>
          <p:cNvSpPr/>
          <p:nvPr/>
        </p:nvSpPr>
        <p:spPr>
          <a:xfrm>
            <a:off x="1056608" y="1124745"/>
            <a:ext cx="338336" cy="346701"/>
          </a:xfrm>
          <a:prstGeom prst="ellipse">
            <a:avLst/>
          </a:prstGeom>
          <a:solidFill>
            <a:srgbClr val="FC7A04"/>
          </a:solidFill>
          <a:ln>
            <a:solidFill>
              <a:srgbClr val="FC7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128616" y="1304765"/>
            <a:ext cx="266328" cy="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1031401" y="3324181"/>
            <a:ext cx="2328670" cy="11972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 sz="1200" b="1">
              <a:solidFill>
                <a:schemeClr val="tx1"/>
              </a:solidFill>
            </a:endParaRPr>
          </a:p>
          <a:p>
            <a:r>
              <a:rPr lang="es-ES" sz="1100" b="1" smtClean="0">
                <a:solidFill>
                  <a:schemeClr val="tx1"/>
                </a:solidFill>
              </a:rPr>
              <a:t>. Adolescentes </a:t>
            </a:r>
            <a:r>
              <a:rPr lang="es-ES" sz="1100" smtClean="0">
                <a:solidFill>
                  <a:schemeClr val="tx1"/>
                </a:solidFill>
              </a:rPr>
              <a:t>(13-18 años): </a:t>
            </a:r>
          </a:p>
          <a:p>
            <a:r>
              <a:rPr lang="es-ES" sz="1100" smtClean="0">
                <a:solidFill>
                  <a:schemeClr val="tx1"/>
                </a:solidFill>
              </a:rPr>
              <a:t>80-85%, mayoritariamente varones</a:t>
            </a:r>
          </a:p>
          <a:p>
            <a:r>
              <a:rPr lang="es-ES" sz="1100" b="1" smtClean="0">
                <a:solidFill>
                  <a:schemeClr val="tx1"/>
                </a:solidFill>
              </a:rPr>
              <a:t>. Adultos</a:t>
            </a:r>
            <a:r>
              <a:rPr lang="es-ES" sz="1100" smtClean="0">
                <a:solidFill>
                  <a:schemeClr val="tx1"/>
                </a:solidFill>
              </a:rPr>
              <a:t>: 3% varones, 11-12% mujeres</a:t>
            </a: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31400" y="3324181"/>
            <a:ext cx="1584176" cy="288032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/>
              <a:t>EPIDEMIOLOGÍA</a:t>
            </a:r>
            <a:endParaRPr lang="es-ES" sz="1200" b="1"/>
          </a:p>
        </p:txBody>
      </p:sp>
      <p:sp>
        <p:nvSpPr>
          <p:cNvPr id="21" name="Rectángulo redondeado 20"/>
          <p:cNvSpPr/>
          <p:nvPr/>
        </p:nvSpPr>
        <p:spPr>
          <a:xfrm>
            <a:off x="1031818" y="5063182"/>
            <a:ext cx="4103975" cy="1416598"/>
          </a:xfrm>
          <a:prstGeom prst="roundRect">
            <a:avLst/>
          </a:prstGeom>
          <a:solidFill>
            <a:srgbClr val="FC7A04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 sz="1200" b="1" smtClean="0"/>
          </a:p>
          <a:p>
            <a:r>
              <a:rPr lang="es-ES" sz="1200" b="1" smtClean="0"/>
              <a:t>. </a:t>
            </a:r>
            <a:r>
              <a:rPr lang="es-ES" sz="1100" b="1"/>
              <a:t>Afecta </a:t>
            </a:r>
            <a:r>
              <a:rPr lang="es-ES" sz="1100"/>
              <a:t>principalmente a la cara, pero también </a:t>
            </a:r>
            <a:r>
              <a:rPr lang="es-ES" sz="1100" smtClean="0"/>
              <a:t>puede afectar </a:t>
            </a:r>
            <a:r>
              <a:rPr lang="es-ES" sz="1100"/>
              <a:t>cuello, espalda, hombros, tórax, </a:t>
            </a:r>
            <a:r>
              <a:rPr lang="es-ES" sz="1100" smtClean="0"/>
              <a:t>brazos </a:t>
            </a:r>
            <a:endParaRPr lang="es-ES" sz="1100"/>
          </a:p>
          <a:p>
            <a:r>
              <a:rPr lang="es-ES" sz="1100" b="1" smtClean="0"/>
              <a:t>. Presentación variable y con frecuencia </a:t>
            </a:r>
          </a:p>
          <a:p>
            <a:r>
              <a:rPr lang="es-ES" sz="1100" b="1" smtClean="0"/>
              <a:t>mixta</a:t>
            </a:r>
            <a:r>
              <a:rPr lang="es-ES" sz="1100" smtClean="0"/>
              <a:t>: comedones, lesiones inflamatorias </a:t>
            </a:r>
          </a:p>
          <a:p>
            <a:r>
              <a:rPr lang="es-ES" sz="1100" smtClean="0"/>
              <a:t>(pápulas, pústulas),  nódulos, quistes, </a:t>
            </a:r>
          </a:p>
          <a:p>
            <a:r>
              <a:rPr lang="es-ES" sz="1100" smtClean="0"/>
              <a:t>cicatrices, hiperpigmentación postinflamatoria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031818" y="5063182"/>
            <a:ext cx="2124236" cy="288032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/>
              <a:t>PRESENTACIÓN CLÍNICA</a:t>
            </a:r>
            <a:endParaRPr lang="es-ES" sz="1200" b="1"/>
          </a:p>
        </p:txBody>
      </p:sp>
      <p:sp>
        <p:nvSpPr>
          <p:cNvPr id="26" name="Rectángulo redondeado 25"/>
          <p:cNvSpPr/>
          <p:nvPr/>
        </p:nvSpPr>
        <p:spPr>
          <a:xfrm>
            <a:off x="6311627" y="1270123"/>
            <a:ext cx="2498249" cy="13846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 sz="1100" b="1" smtClean="0">
              <a:solidFill>
                <a:schemeClr val="tx1"/>
              </a:solidFill>
            </a:endParaRPr>
          </a:p>
          <a:p>
            <a:r>
              <a:rPr lang="es-ES" sz="1100" b="1" smtClean="0">
                <a:solidFill>
                  <a:schemeClr val="tx1"/>
                </a:solidFill>
              </a:rPr>
              <a:t>. Examen clínico</a:t>
            </a:r>
          </a:p>
          <a:p>
            <a:r>
              <a:rPr lang="es-ES" sz="1100" b="1" smtClean="0">
                <a:solidFill>
                  <a:schemeClr val="tx1"/>
                </a:solidFill>
              </a:rPr>
              <a:t>. No </a:t>
            </a:r>
            <a:r>
              <a:rPr lang="es-ES" sz="1100" smtClean="0">
                <a:solidFill>
                  <a:schemeClr val="tx1"/>
                </a:solidFill>
              </a:rPr>
              <a:t>se recomienda </a:t>
            </a:r>
            <a:r>
              <a:rPr lang="es-ES" sz="1100" b="1" smtClean="0">
                <a:solidFill>
                  <a:schemeClr val="tx1"/>
                </a:solidFill>
              </a:rPr>
              <a:t>cultivo microbiológico, </a:t>
            </a:r>
            <a:r>
              <a:rPr lang="es-ES" sz="1100" smtClean="0">
                <a:solidFill>
                  <a:schemeClr val="tx1"/>
                </a:solidFill>
              </a:rPr>
              <a:t>salvo sospecha de foliculitis y casos resistentes </a:t>
            </a:r>
          </a:p>
          <a:p>
            <a:r>
              <a:rPr lang="es-ES" sz="1100" b="1" smtClean="0">
                <a:solidFill>
                  <a:schemeClr val="tx1"/>
                </a:solidFill>
              </a:rPr>
              <a:t>. Analítica hormonal sólo </a:t>
            </a:r>
            <a:r>
              <a:rPr lang="es-ES" sz="1100" smtClean="0">
                <a:solidFill>
                  <a:schemeClr val="tx1"/>
                </a:solidFill>
              </a:rPr>
              <a:t>en mujeres con hiperandrogenismo</a:t>
            </a: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311627" y="1267715"/>
            <a:ext cx="1584176" cy="288032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/>
              <a:t>DIAGNÓSTICO</a:t>
            </a:r>
            <a:endParaRPr lang="es-ES" sz="1200" b="1"/>
          </a:p>
        </p:txBody>
      </p:sp>
      <p:sp>
        <p:nvSpPr>
          <p:cNvPr id="28" name="Rectángulo redondeado 27"/>
          <p:cNvSpPr/>
          <p:nvPr/>
        </p:nvSpPr>
        <p:spPr>
          <a:xfrm>
            <a:off x="4386262" y="5591370"/>
            <a:ext cx="3683843" cy="1080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100" smtClean="0">
                <a:solidFill>
                  <a:schemeClr val="tx1"/>
                </a:solidFill>
              </a:rPr>
              <a:t>      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Suele evolucionar de forma benigna pero</a:t>
            </a:r>
          </a:p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hasta el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30% de casos precisan tratamiento</a:t>
            </a:r>
          </a:p>
          <a:p>
            <a:r>
              <a:rPr lang="es-E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 Puede generar malestar físico, psicológico y social y empeorar la </a:t>
            </a:r>
            <a:r>
              <a:rPr lang="es-E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calidad de vida 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los pacientes</a:t>
            </a:r>
          </a:p>
          <a:p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Recaídas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frecuentes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200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Elipse 22"/>
          <p:cNvSpPr/>
          <p:nvPr/>
        </p:nvSpPr>
        <p:spPr>
          <a:xfrm>
            <a:off x="4390955" y="5591370"/>
            <a:ext cx="334394" cy="3453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smtClean="0"/>
              <a:t>!</a:t>
            </a:r>
            <a:endParaRPr lang="es-ES" sz="2400" b="1"/>
          </a:p>
        </p:txBody>
      </p:sp>
      <p:sp>
        <p:nvSpPr>
          <p:cNvPr id="33" name="Rectángulo redondeado 32"/>
          <p:cNvSpPr/>
          <p:nvPr/>
        </p:nvSpPr>
        <p:spPr>
          <a:xfrm>
            <a:off x="6496598" y="3311532"/>
            <a:ext cx="2292820" cy="1413612"/>
          </a:xfrm>
          <a:prstGeom prst="roundRect">
            <a:avLst>
              <a:gd name="adj" fmla="val 8715"/>
            </a:avLst>
          </a:prstGeom>
          <a:solidFill>
            <a:srgbClr val="FFB871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smtClean="0"/>
              <a:t>         </a:t>
            </a:r>
            <a:r>
              <a:rPr lang="es-ES" sz="1100" b="1" smtClean="0"/>
              <a:t>.</a:t>
            </a:r>
            <a:r>
              <a:rPr lang="es-ES" sz="1100" smtClean="0"/>
              <a:t> No existe </a:t>
            </a:r>
            <a:r>
              <a:rPr lang="es-ES" sz="1100" b="1" smtClean="0"/>
              <a:t>clasificación</a:t>
            </a:r>
          </a:p>
          <a:p>
            <a:r>
              <a:rPr lang="es-ES" sz="1100" smtClean="0"/>
              <a:t>        estándar </a:t>
            </a:r>
          </a:p>
          <a:p>
            <a:r>
              <a:rPr lang="es-ES" sz="1100" b="1" smtClean="0"/>
              <a:t>.</a:t>
            </a:r>
            <a:r>
              <a:rPr lang="es-ES" sz="1100" smtClean="0"/>
              <a:t> No hay un criterio unificado para valorar la </a:t>
            </a:r>
            <a:r>
              <a:rPr lang="es-ES" sz="1100" b="1" smtClean="0"/>
              <a:t>gravedad</a:t>
            </a:r>
          </a:p>
          <a:p>
            <a:r>
              <a:rPr lang="es-ES" sz="1100" b="1" smtClean="0"/>
              <a:t>.</a:t>
            </a:r>
            <a:r>
              <a:rPr lang="es-ES" sz="1100" smtClean="0"/>
              <a:t> Las </a:t>
            </a:r>
            <a:r>
              <a:rPr lang="es-ES" sz="1100" b="1" smtClean="0"/>
              <a:t>recomendaciones terapéuticas </a:t>
            </a:r>
            <a:r>
              <a:rPr lang="es-ES" sz="1100" smtClean="0"/>
              <a:t>han cambiado y presentan algunas variaciones </a:t>
            </a:r>
          </a:p>
          <a:p>
            <a:endParaRPr lang="es-ES" sz="1200" smtClean="0"/>
          </a:p>
          <a:p>
            <a:r>
              <a:rPr lang="es-ES" sz="1200" smtClean="0"/>
              <a:t> </a:t>
            </a:r>
          </a:p>
        </p:txBody>
      </p:sp>
      <p:sp>
        <p:nvSpPr>
          <p:cNvPr id="34" name="Elipse 33"/>
          <p:cNvSpPr/>
          <p:nvPr/>
        </p:nvSpPr>
        <p:spPr>
          <a:xfrm>
            <a:off x="6496598" y="3281691"/>
            <a:ext cx="340770" cy="362452"/>
          </a:xfrm>
          <a:prstGeom prst="ellipse">
            <a:avLst/>
          </a:prstGeom>
          <a:solidFill>
            <a:srgbClr val="FC7A04"/>
          </a:solidFill>
          <a:ln>
            <a:solidFill>
              <a:srgbClr val="FC7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smtClean="0"/>
              <a:t>?</a:t>
            </a:r>
            <a:endParaRPr lang="es-ES" sz="2400" b="1"/>
          </a:p>
        </p:txBody>
      </p:sp>
      <p:sp>
        <p:nvSpPr>
          <p:cNvPr id="41" name="Rectángulo redondeado 40"/>
          <p:cNvSpPr/>
          <p:nvPr/>
        </p:nvSpPr>
        <p:spPr>
          <a:xfrm>
            <a:off x="3399939" y="876069"/>
            <a:ext cx="2413555" cy="9956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100" smtClean="0">
                <a:solidFill>
                  <a:schemeClr val="tx1"/>
                </a:solidFill>
              </a:rPr>
              <a:t>      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Etiología </a:t>
            </a:r>
            <a:r>
              <a:rPr lang="es-E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fisiopatología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nueva información</a:t>
            </a:r>
          </a:p>
          <a:p>
            <a:r>
              <a:rPr lang="es-E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.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Problemas de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seguridad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algunos fármacos</a:t>
            </a:r>
          </a:p>
          <a:p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↑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resistencias</a:t>
            </a:r>
            <a:r>
              <a:rPr lang="es-E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antibióticas 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200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Elipse 41"/>
          <p:cNvSpPr/>
          <p:nvPr/>
        </p:nvSpPr>
        <p:spPr>
          <a:xfrm>
            <a:off x="3399939" y="852719"/>
            <a:ext cx="360041" cy="3661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smtClean="0"/>
              <a:t>!</a:t>
            </a:r>
            <a:endParaRPr lang="es-ES" sz="2400" b="1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24904"/>
            <a:ext cx="2592288" cy="20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332656"/>
            <a:ext cx="8460432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Clasificación y formas clínicas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59797"/>
              </p:ext>
            </p:extLst>
          </p:nvPr>
        </p:nvGraphicFramePr>
        <p:xfrm>
          <a:off x="1475656" y="1556792"/>
          <a:ext cx="6624736" cy="460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3193953355"/>
                    </a:ext>
                  </a:extLst>
                </a:gridCol>
              </a:tblGrid>
              <a:tr h="1135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i="1" smtClean="0">
                          <a:solidFill>
                            <a:srgbClr val="FC7A0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COMEDONIANO/NO INFLAMATORIO (leve)</a:t>
                      </a:r>
                      <a:endParaRPr lang="es-ES" sz="1400" smtClean="0">
                        <a:solidFill>
                          <a:srgbClr val="FC7A0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Predominio de comedones (abiertos o cerrados) (n&lt;20)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Algunas lesiones papulopustulosas inflamatorias pequeñas y aisladas (n&lt;10)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Ausencia de nódulos y quistes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C7A04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Afecta sólo a la cara </a:t>
                      </a:r>
                      <a:endParaRPr lang="es-ES" sz="1400" smtClean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36815"/>
                  </a:ext>
                </a:extLst>
              </a:tr>
              <a:tr h="1554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i="1" smtClean="0">
                          <a:solidFill>
                            <a:srgbClr val="FC7A0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PAPULOPUSTULOSO/INFLAMATORIO (leve-moderado)</a:t>
                      </a:r>
                      <a:endParaRPr lang="es-ES" sz="1400" smtClean="0">
                        <a:solidFill>
                          <a:srgbClr val="FC7A0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Numerosos comedones (n=10-40)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Predominio de pápulas y pústulas inflamatorias (n=10-40)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Alguna lesión nodular pequeña (n=0-10)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Ausencia de quistes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Lesiones más extensas, generalmente superficiales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C7A04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Suele afectar sólo a la cara</a:t>
                      </a:r>
                      <a:endParaRPr lang="es-ES" sz="1400" smtClean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61227"/>
                  </a:ext>
                </a:extLst>
              </a:tr>
              <a:tr h="1554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i="1" smtClean="0">
                          <a:solidFill>
                            <a:srgbClr val="E36E0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NODULOQUÍSTICO/PAPULOPUSTULOSO/INFLAMATORIO (grave)</a:t>
                      </a:r>
                      <a:endParaRPr lang="es-ES" sz="1400" smtClean="0">
                        <a:solidFill>
                          <a:srgbClr val="E36E0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Numerosos comedones que pueden estar fusionados (n=40-100)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Numerosas pápulas y pústulas infamatorias (n&gt;40)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Nódulos y quistes con tendencia a fusionarse (n&gt;10)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Lesiones extensas, infiltrantes, profundas y dolorosas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C7A04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Posible destrucción de tejidos, abscesos, cicatrices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C7A04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Además de la cara, suele afectar también a otras zonas (tórax, espalda….)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68704"/>
                  </a:ext>
                </a:extLst>
              </a:tr>
              <a:tr h="280352">
                <a:tc>
                  <a:txBody>
                    <a:bodyPr/>
                    <a:lstStyle/>
                    <a:p>
                      <a:r>
                        <a:rPr lang="es-ES" sz="120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n: nº de lesiones en la cara; pápulas y pústulas: lesiones≤5 mm; nódulos: lesiones&gt;5 mm</a:t>
                      </a:r>
                      <a:endParaRPr lang="es-ES" sz="120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8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827584" y="260648"/>
            <a:ext cx="7886700" cy="8642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ES" b="1" smtClean="0">
                <a:solidFill>
                  <a:srgbClr val="EF3340"/>
                </a:solidFill>
              </a:rPr>
              <a:t>Tratamiento: objetivos</a:t>
            </a:r>
            <a:endParaRPr lang="es-ES" altLang="es-ES" dirty="0" smtClean="0"/>
          </a:p>
        </p:txBody>
      </p:sp>
      <p:sp>
        <p:nvSpPr>
          <p:cNvPr id="6" name="Conector 5"/>
          <p:cNvSpPr/>
          <p:nvPr/>
        </p:nvSpPr>
        <p:spPr>
          <a:xfrm>
            <a:off x="1913223" y="2159755"/>
            <a:ext cx="1898699" cy="1911622"/>
          </a:xfrm>
          <a:prstGeom prst="flowChartConnector">
            <a:avLst/>
          </a:prstGeom>
          <a:solidFill>
            <a:srgbClr val="C9FFC9"/>
          </a:solidFill>
          <a:ln>
            <a:solidFill>
              <a:srgbClr val="C9F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Prevenir </a:t>
            </a:r>
            <a:r>
              <a:rPr lang="es-ES" sz="1400" smtClean="0">
                <a:solidFill>
                  <a:schemeClr val="tx1"/>
                </a:solidFill>
              </a:rPr>
              <a:t>cicatrices </a:t>
            </a:r>
            <a:r>
              <a:rPr lang="es-ES" sz="1400">
                <a:solidFill>
                  <a:schemeClr val="tx1"/>
                </a:solidFill>
              </a:rPr>
              <a:t>e </a:t>
            </a:r>
            <a:r>
              <a:rPr lang="es-ES" sz="1400" smtClean="0">
                <a:solidFill>
                  <a:schemeClr val="tx1"/>
                </a:solidFill>
              </a:rPr>
              <a:t>hiperpigmen-</a:t>
            </a:r>
          </a:p>
          <a:p>
            <a:pPr algn="ctr"/>
            <a:r>
              <a:rPr lang="es-ES" sz="1400" smtClean="0">
                <a:solidFill>
                  <a:schemeClr val="tx1"/>
                </a:solidFill>
              </a:rPr>
              <a:t>tación</a:t>
            </a:r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8" name="Conector 7"/>
          <p:cNvSpPr/>
          <p:nvPr/>
        </p:nvSpPr>
        <p:spPr>
          <a:xfrm>
            <a:off x="3693861" y="1484784"/>
            <a:ext cx="1872208" cy="1852621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Reducir o eliminar </a:t>
            </a:r>
            <a:r>
              <a:rPr lang="es-ES" sz="1400" smtClean="0">
                <a:solidFill>
                  <a:schemeClr val="tx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lesiones</a:t>
            </a:r>
          </a:p>
        </p:txBody>
      </p:sp>
      <p:sp>
        <p:nvSpPr>
          <p:cNvPr id="9" name="Conector 8"/>
          <p:cNvSpPr/>
          <p:nvPr/>
        </p:nvSpPr>
        <p:spPr>
          <a:xfrm>
            <a:off x="5447859" y="2193974"/>
            <a:ext cx="1872208" cy="1850504"/>
          </a:xfrm>
          <a:prstGeom prst="flowChartConnector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Mejorar </a:t>
            </a:r>
            <a:r>
              <a:rPr lang="es-ES" sz="1400" smtClean="0">
                <a:solidFill>
                  <a:schemeClr val="tx1"/>
                </a:solidFill>
              </a:rPr>
              <a:t>malestar </a:t>
            </a:r>
            <a:r>
              <a:rPr lang="es-ES" sz="1400">
                <a:solidFill>
                  <a:schemeClr val="tx1"/>
                </a:solidFill>
              </a:rPr>
              <a:t>y </a:t>
            </a:r>
            <a:r>
              <a:rPr lang="es-ES" sz="1400" smtClean="0">
                <a:solidFill>
                  <a:schemeClr val="tx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aspecto </a:t>
            </a:r>
            <a:r>
              <a:rPr lang="es-ES" sz="1400" smtClean="0">
                <a:solidFill>
                  <a:schemeClr val="tx1"/>
                </a:solidFill>
              </a:rPr>
              <a:t>físico</a:t>
            </a:r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10" name="Conector 9"/>
          <p:cNvSpPr/>
          <p:nvPr/>
        </p:nvSpPr>
        <p:spPr>
          <a:xfrm>
            <a:off x="4629816" y="3915529"/>
            <a:ext cx="1970681" cy="1865161"/>
          </a:xfrm>
          <a:prstGeom prst="flowChartConnector">
            <a:avLst/>
          </a:prstGeom>
          <a:solidFill>
            <a:srgbClr val="A2DEFC"/>
          </a:solidFill>
          <a:ln>
            <a:solidFill>
              <a:srgbClr val="A2D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Evitar las recaídas</a:t>
            </a:r>
          </a:p>
        </p:txBody>
      </p:sp>
      <p:sp>
        <p:nvSpPr>
          <p:cNvPr id="11" name="Conector 10"/>
          <p:cNvSpPr/>
          <p:nvPr/>
        </p:nvSpPr>
        <p:spPr>
          <a:xfrm>
            <a:off x="2660597" y="3915529"/>
            <a:ext cx="1969368" cy="1832551"/>
          </a:xfrm>
          <a:prstGeom prst="flowChartConnector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Reducir </a:t>
            </a:r>
            <a:r>
              <a:rPr lang="es-ES" sz="1400" smtClean="0">
                <a:solidFill>
                  <a:schemeClr val="tx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impacto psicológico y mejorar </a:t>
            </a:r>
            <a:r>
              <a:rPr lang="es-ES" sz="1400" smtClean="0">
                <a:solidFill>
                  <a:schemeClr val="tx1"/>
                </a:solidFill>
              </a:rPr>
              <a:t>calidad </a:t>
            </a:r>
            <a:r>
              <a:rPr lang="es-ES" sz="1400">
                <a:solidFill>
                  <a:schemeClr val="tx1"/>
                </a:solidFill>
              </a:rPr>
              <a:t>de vida</a:t>
            </a:r>
          </a:p>
        </p:txBody>
      </p:sp>
    </p:spTree>
    <p:extLst>
      <p:ext uri="{BB962C8B-B14F-4D97-AF65-F5344CB8AC3E}">
        <p14:creationId xmlns:p14="http://schemas.microsoft.com/office/powerpoint/2010/main" val="29912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476672"/>
            <a:ext cx="7643192" cy="778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smtClean="0">
                <a:solidFill>
                  <a:srgbClr val="EF3340"/>
                </a:solidFill>
              </a:rPr>
              <a:t>Tratamiento farmacológico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187624" y="1988840"/>
            <a:ext cx="7416824" cy="3600400"/>
          </a:xfrm>
          <a:prstGeom prst="roundRect">
            <a:avLst>
              <a:gd name="adj" fmla="val 8715"/>
            </a:avLst>
          </a:prstGeom>
          <a:solidFill>
            <a:schemeClr val="bg1"/>
          </a:solidFill>
          <a:ln w="38100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 b="1" smtClean="0">
                <a:solidFill>
                  <a:schemeClr val="tx1"/>
                </a:solidFill>
              </a:rPr>
              <a:t>Disparidad metodológica </a:t>
            </a:r>
            <a:r>
              <a:rPr lang="es-ES" sz="1600" smtClean="0">
                <a:solidFill>
                  <a:schemeClr val="tx1"/>
                </a:solidFill>
              </a:rPr>
              <a:t>en los estudios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 b="1" smtClean="0">
                <a:solidFill>
                  <a:schemeClr val="tx1"/>
                </a:solidFill>
              </a:rPr>
              <a:t>Dificultad</a:t>
            </a:r>
            <a:r>
              <a:rPr lang="es-ES" sz="1600" smtClean="0">
                <a:solidFill>
                  <a:schemeClr val="tx1"/>
                </a:solidFill>
              </a:rPr>
              <a:t> para </a:t>
            </a:r>
            <a:r>
              <a:rPr lang="es-ES" sz="1600" b="1" smtClean="0">
                <a:solidFill>
                  <a:schemeClr val="tx1"/>
                </a:solidFill>
              </a:rPr>
              <a:t>comparar</a:t>
            </a:r>
            <a:r>
              <a:rPr lang="es-ES" sz="1600" smtClean="0">
                <a:solidFill>
                  <a:schemeClr val="tx1"/>
                </a:solidFill>
              </a:rPr>
              <a:t> las recomendationes de diferentes guías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 b="1" smtClean="0">
                <a:solidFill>
                  <a:schemeClr val="tx1"/>
                </a:solidFill>
              </a:rPr>
              <a:t>Cambios</a:t>
            </a:r>
            <a:r>
              <a:rPr lang="es-ES" sz="1600" smtClean="0">
                <a:solidFill>
                  <a:schemeClr val="tx1"/>
                </a:solidFill>
              </a:rPr>
              <a:t> en las recomendaciones terapéuticas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 b="1">
                <a:solidFill>
                  <a:schemeClr val="tx1"/>
                </a:solidFill>
              </a:rPr>
              <a:t>Nuevos</a:t>
            </a:r>
            <a:r>
              <a:rPr lang="es-ES" sz="1600">
                <a:solidFill>
                  <a:schemeClr val="tx1"/>
                </a:solidFill>
              </a:rPr>
              <a:t> fármacos, asociaciones a dosis fijas y </a:t>
            </a:r>
            <a:r>
              <a:rPr lang="es-ES" sz="1600" smtClean="0">
                <a:solidFill>
                  <a:schemeClr val="tx1"/>
                </a:solidFill>
              </a:rPr>
              <a:t>formulaciones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tx1"/>
                </a:solidFill>
              </a:rPr>
              <a:t>Problemas de </a:t>
            </a:r>
            <a:r>
              <a:rPr lang="es-ES" sz="1600" b="1">
                <a:solidFill>
                  <a:schemeClr val="tx1"/>
                </a:solidFill>
              </a:rPr>
              <a:t>seguridad</a:t>
            </a:r>
            <a:r>
              <a:rPr lang="es-ES" sz="1600">
                <a:solidFill>
                  <a:schemeClr val="tx1"/>
                </a:solidFill>
              </a:rPr>
              <a:t> de algunos fármacos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tx1"/>
                </a:solidFill>
              </a:rPr>
              <a:t>↑ cepas </a:t>
            </a:r>
            <a:r>
              <a:rPr lang="es-ES" sz="1600" b="1" i="1">
                <a:solidFill>
                  <a:schemeClr val="tx1"/>
                </a:solidFill>
              </a:rPr>
              <a:t>P.acnes </a:t>
            </a:r>
            <a:r>
              <a:rPr lang="es-ES" sz="1600" b="1">
                <a:solidFill>
                  <a:schemeClr val="tx1"/>
                </a:solidFill>
              </a:rPr>
              <a:t>resistentes </a:t>
            </a:r>
            <a:r>
              <a:rPr lang="es-ES" sz="1600">
                <a:solidFill>
                  <a:schemeClr val="tx1"/>
                </a:solidFill>
              </a:rPr>
              <a:t>sobre todo a eritromicina (&gt;50% en algunos casos</a:t>
            </a:r>
            <a:r>
              <a:rPr lang="es-ES" sz="160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tx1"/>
                </a:solidFill>
              </a:rPr>
              <a:t>↓ utilización </a:t>
            </a:r>
            <a:r>
              <a:rPr lang="es-ES" sz="1600" b="1" smtClean="0">
                <a:solidFill>
                  <a:schemeClr val="tx1"/>
                </a:solidFill>
              </a:rPr>
              <a:t>antibióticos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 smtClean="0">
                <a:solidFill>
                  <a:schemeClr val="tx1"/>
                </a:solidFill>
              </a:rPr>
              <a:t>Ausencia de un </a:t>
            </a:r>
            <a:r>
              <a:rPr lang="es-ES" sz="1600" b="1" smtClean="0">
                <a:solidFill>
                  <a:schemeClr val="tx1"/>
                </a:solidFill>
              </a:rPr>
              <a:t>criterio unificado o de consenso </a:t>
            </a:r>
            <a:r>
              <a:rPr lang="es-ES" sz="1600" smtClean="0">
                <a:solidFill>
                  <a:schemeClr val="tx1"/>
                </a:solidFill>
              </a:rPr>
              <a:t>sobre el tratamiento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 smtClean="0">
                <a:solidFill>
                  <a:schemeClr val="tx1"/>
                </a:solidFill>
              </a:rPr>
              <a:t>Algunos tratamientos diponen de </a:t>
            </a:r>
            <a:r>
              <a:rPr lang="es-ES" sz="1600" b="1" smtClean="0">
                <a:solidFill>
                  <a:schemeClr val="tx1"/>
                </a:solidFill>
              </a:rPr>
              <a:t>evidencias limitadas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 smtClean="0">
                <a:solidFill>
                  <a:schemeClr val="tx1"/>
                </a:solidFill>
              </a:rPr>
              <a:t>No se ha establecido el </a:t>
            </a:r>
            <a:r>
              <a:rPr lang="es-ES" sz="1600" b="1" smtClean="0">
                <a:solidFill>
                  <a:schemeClr val="tx1"/>
                </a:solidFill>
              </a:rPr>
              <a:t>efecto mínimo </a:t>
            </a:r>
            <a:r>
              <a:rPr lang="es-ES" sz="1600" smtClean="0">
                <a:solidFill>
                  <a:schemeClr val="tx1"/>
                </a:solidFill>
              </a:rPr>
              <a:t>relevante para el paciente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 smtClean="0">
                <a:solidFill>
                  <a:schemeClr val="tx1"/>
                </a:solidFill>
              </a:rPr>
              <a:t>Poca información sobre el tratamiento de </a:t>
            </a:r>
            <a:r>
              <a:rPr lang="es-ES" sz="1600" b="1" smtClean="0">
                <a:solidFill>
                  <a:schemeClr val="tx1"/>
                </a:solidFill>
              </a:rPr>
              <a:t>zonas diferentes a la cara</a:t>
            </a:r>
          </a:p>
          <a:p>
            <a:pPr marL="342900" indent="-342900"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 smtClean="0">
                <a:solidFill>
                  <a:schemeClr val="tx1"/>
                </a:solidFill>
              </a:rPr>
              <a:t>No establecida la utilidad de </a:t>
            </a:r>
            <a:r>
              <a:rPr lang="es-ES" sz="1600" b="1" smtClean="0">
                <a:solidFill>
                  <a:schemeClr val="tx1"/>
                </a:solidFill>
              </a:rPr>
              <a:t>terapias coadyuvantes o de apoyo</a:t>
            </a:r>
          </a:p>
          <a:p>
            <a:pPr>
              <a:buClr>
                <a:srgbClr val="EF3340"/>
              </a:buClr>
            </a:pPr>
            <a:r>
              <a:rPr lang="es-ES" sz="1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986836" y="116632"/>
            <a:ext cx="78867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ES" sz="4000" b="1" smtClean="0">
                <a:solidFill>
                  <a:srgbClr val="EF3340"/>
                </a:solidFill>
              </a:rPr>
              <a:t>Tratamiento tópico</a:t>
            </a:r>
            <a:r>
              <a:rPr lang="es-ES" sz="3200" smtClean="0">
                <a:solidFill>
                  <a:schemeClr val="tx1"/>
                </a:solidFill>
              </a:rPr>
              <a:t>*</a:t>
            </a:r>
            <a:endParaRPr lang="es-ES" altLang="es-ES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13702"/>
              </p:ext>
            </p:extLst>
          </p:nvPr>
        </p:nvGraphicFramePr>
        <p:xfrm>
          <a:off x="1043609" y="836712"/>
          <a:ext cx="7773154" cy="55383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13296">
                  <a:extLst>
                    <a:ext uri="{9D8B030D-6E8A-4147-A177-3AD203B41FA5}">
                      <a16:colId xmlns:a16="http://schemas.microsoft.com/office/drawing/2014/main" val="1657252442"/>
                    </a:ext>
                  </a:extLst>
                </a:gridCol>
                <a:gridCol w="6159858">
                  <a:extLst>
                    <a:ext uri="{9D8B030D-6E8A-4147-A177-3AD203B41FA5}">
                      <a16:colId xmlns:a16="http://schemas.microsoft.com/office/drawing/2014/main" val="2094604963"/>
                    </a:ext>
                  </a:extLst>
                </a:gridCol>
              </a:tblGrid>
              <a:tr h="1244066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smtClean="0">
                          <a:solidFill>
                            <a:srgbClr val="EF3D36"/>
                          </a:solidFill>
                        </a:rPr>
                        <a:t>VARIOS</a:t>
                      </a:r>
                      <a:endParaRPr lang="es-ES" sz="1400" b="1">
                        <a:solidFill>
                          <a:srgbClr val="EF3D3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Peróxido de benzoilo</a:t>
                      </a:r>
                      <a:endParaRPr kumimoji="0" lang="es-ES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F3D3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Bactericida, anticomedoniano, antiinflamatorio, queratolítico, cicatrizante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No asociado a resistencias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Puede mejorar eficacia de otros tratamientos y ↓ riesgo de resistencias (antibióticos)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Puede producir irritación cutánea, descamación, fotosensibilidad y blanquear/decolorar piel, ropa y pelo </a:t>
                      </a:r>
                      <a:endParaRPr lang="es-ES" sz="120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36889"/>
                  </a:ext>
                </a:extLst>
              </a:tr>
              <a:tr h="845604">
                <a:tc vMerge="1">
                  <a:txBody>
                    <a:bodyPr/>
                    <a:lstStyle/>
                    <a:p>
                      <a:endParaRPr lang="es-ES" sz="1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Ácido azelaico</a:t>
                      </a:r>
                      <a:endParaRPr kumimoji="0" lang="es-ES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F3D3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Menos evidencias y menos toxicidad potencial que peróxido de benzoilo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Puede aclarar el color de la piel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Utilidad en hiperpigmentación postinflamatoria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Puede utilizarse en embarazadas</a:t>
                      </a:r>
                      <a:endParaRPr lang="es-ES" sz="120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05819"/>
                  </a:ext>
                </a:extLst>
              </a:tr>
              <a:tr h="1221427"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>
                          <a:solidFill>
                            <a:srgbClr val="EF3D36"/>
                          </a:solidFill>
                        </a:rPr>
                        <a:t>RETINOIDES</a:t>
                      </a:r>
                      <a:endParaRPr lang="es-ES" sz="1400" b="1">
                        <a:solidFill>
                          <a:srgbClr val="EF3D3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Utilidad en cualquier tipo de acné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Pueden mejorar la eficacia de otros tratamientos tópicos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Efectos adversos cutáneos, fotosensibilidad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Contraindicados en embarazadas y mujeres que planifiquen un embarazo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Tretinoína</a:t>
                      </a: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mayor evidencia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Adapaleno</a:t>
                      </a: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parece mejor tolerado</a:t>
                      </a:r>
                      <a:endParaRPr kumimoji="0" lang="es-ES" sz="1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53867"/>
                  </a:ext>
                </a:extLst>
              </a:tr>
              <a:tr h="1221427"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>
                          <a:solidFill>
                            <a:srgbClr val="EF3D36"/>
                          </a:solidFill>
                        </a:rPr>
                        <a:t>ANTIBIÓTICOS</a:t>
                      </a:r>
                      <a:endParaRPr lang="es-ES" sz="1400" b="1">
                        <a:solidFill>
                          <a:srgbClr val="EF3D3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Propiedades antibacterianas y antiinflamatorias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Riesgo de resistencias (ver recomendaciones)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Nunca como tratamiento de primera línea, ni en monoterapia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Relativamente bien tolerados, pueden producir irritación local leve y fotosensibilidad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Clindamicina</a:t>
                      </a: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eritromicina</a:t>
                      </a: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</a:t>
                      </a: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 más utilizados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Otros autorizados en España: Ácido fusídico, nadifloxacino</a:t>
                      </a:r>
                      <a:endParaRPr kumimoji="0" lang="es-ES" sz="1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F3D3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7282"/>
                  </a:ext>
                </a:extLst>
              </a:tr>
              <a:tr h="845604">
                <a:tc>
                  <a:txBody>
                    <a:bodyPr/>
                    <a:lstStyle/>
                    <a:p>
                      <a:r>
                        <a:rPr lang="es-ES" sz="1400" b="1" smtClean="0">
                          <a:solidFill>
                            <a:srgbClr val="EF3D36"/>
                          </a:solidFill>
                        </a:rPr>
                        <a:t>ASOCIACIONES</a:t>
                      </a:r>
                      <a:endParaRPr lang="es-ES" sz="1400" b="1">
                        <a:solidFill>
                          <a:srgbClr val="EF3D3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Peróxido de benzoilo / clindamicina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Peróxido de benzoilo / adapaleno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Tretinoína / clindamicina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Eritromicina / acetato de zinc</a:t>
                      </a:r>
                      <a:endParaRPr kumimoji="0" lang="es-ES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60477"/>
                  </a:ext>
                </a:extLst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1142378" y="6339277"/>
            <a:ext cx="767438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  <a:r>
              <a:rPr lang="es-ES" sz="9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Seleccionar la formulación según tipo </a:t>
            </a:r>
            <a:r>
              <a:rPr lang="es-ES" sz="1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piel, localización y extensión de las lesiones, preferencias del paciente y condiciones </a:t>
            </a:r>
            <a:r>
              <a:rPr lang="es-ES" sz="10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ambientales/climáticas </a:t>
            </a:r>
          </a:p>
        </p:txBody>
      </p:sp>
    </p:spTree>
    <p:extLst>
      <p:ext uri="{BB962C8B-B14F-4D97-AF65-F5344CB8AC3E}">
        <p14:creationId xmlns:p14="http://schemas.microsoft.com/office/powerpoint/2010/main" val="33792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984799" y="116632"/>
            <a:ext cx="7886700" cy="7150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ES" sz="4000" b="1" smtClean="0">
                <a:solidFill>
                  <a:srgbClr val="EF3340"/>
                </a:solidFill>
              </a:rPr>
              <a:t>Tratamiento sistémico</a:t>
            </a:r>
            <a:endParaRPr lang="es-ES" altLang="es-ES" sz="4000" dirty="0" smtClean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56393"/>
              </p:ext>
            </p:extLst>
          </p:nvPr>
        </p:nvGraphicFramePr>
        <p:xfrm>
          <a:off x="1018916" y="831647"/>
          <a:ext cx="7852583" cy="559793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26550">
                  <a:extLst>
                    <a:ext uri="{9D8B030D-6E8A-4147-A177-3AD203B41FA5}">
                      <a16:colId xmlns:a16="http://schemas.microsoft.com/office/drawing/2014/main" val="1657252442"/>
                    </a:ext>
                  </a:extLst>
                </a:gridCol>
                <a:gridCol w="5926033">
                  <a:extLst>
                    <a:ext uri="{9D8B030D-6E8A-4147-A177-3AD203B41FA5}">
                      <a16:colId xmlns:a16="http://schemas.microsoft.com/office/drawing/2014/main" val="2094604963"/>
                    </a:ext>
                  </a:extLst>
                </a:gridCol>
              </a:tblGrid>
              <a:tr h="2584690"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>
                          <a:solidFill>
                            <a:srgbClr val="EF3D36"/>
                          </a:solidFill>
                        </a:rPr>
                        <a:t>ANTIBIÓTICOS</a:t>
                      </a:r>
                      <a:endParaRPr lang="es-ES" sz="1400" b="1">
                        <a:solidFill>
                          <a:srgbClr val="EF3D3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Propiedades antibacterianas y antiinflamatorias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Riesgo de resistencias (ver recomendaciones)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Nunca como tratamiento de primera línea, ni en monoterapia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La mayoría de efectos adversos leves y transitorios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Tetraciclinas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Pueden producir fotosensibilidad y reducir la eficacia de los anticonceptivos orales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Doxiciclina: </a:t>
                      </a: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opción preferente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Minociclina: no recomendada por relación riesgo/beneficio desfavorable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Macrólidos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Se han asociado a cardiotoxicidad, hepatotoxicidad e hipersensibilidad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Riesgo elevado de interacciones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Alternativa a tetraciclinas en caso de intolerancia, contraindicación o ineficacia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Azitromicina: primera opción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Eritromicina: papel muy limitado (↑ resistencias)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36889"/>
                  </a:ext>
                </a:extLst>
              </a:tr>
              <a:tr h="2049927"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>
                          <a:solidFill>
                            <a:srgbClr val="EF3D36"/>
                          </a:solidFill>
                        </a:rPr>
                        <a:t>RETINOIDES</a:t>
                      </a:r>
                      <a:endParaRPr lang="es-ES" sz="1400" b="1">
                        <a:solidFill>
                          <a:srgbClr val="EF3D3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F3D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Isotretinoína</a:t>
                      </a:r>
                      <a:r>
                        <a:rPr kumimoji="0" lang="es-E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(oral) 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Antiinflamatorio y cicatrizante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Curación total (sin recaídas): 80-85%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Eficaz en acné inflamatorio y no inflamatorio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De utilidad en acné noduloquístico grave y cicatrizante y en acné moderado resistente, recurrente, cicatrizante o con afectación psicológica/psicosocial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Numerosos efectos adversos, la mayoría poco graves, dosis-dependientes y transitorios: sequedad de piel y mucosas, alteraciones musculoesqueléticas…..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Contraindicado en embarazadas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Mujeres con capacidad de gestación: “Plan de prevención de embarazos”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Seguimiento especial, visado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53867"/>
                  </a:ext>
                </a:extLst>
              </a:tr>
              <a:tr h="843057"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>
                          <a:solidFill>
                            <a:srgbClr val="EF3D36"/>
                          </a:solidFill>
                        </a:rPr>
                        <a:t>ANTICONCEPTIVOS</a:t>
                      </a:r>
                      <a:endParaRPr lang="es-ES" sz="1400" b="1">
                        <a:solidFill>
                          <a:srgbClr val="EF3D3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Estrógeno+progestágeno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Propiedades antibacterianas y antiinflamatorias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Uso limitado por riesgo cardiovascular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Autorizados en España: ciproterona/etinilestradiol (▼), dienogest/etinilestradiol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7282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115616" y="6464408"/>
            <a:ext cx="4453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/>
              <a:t>(▼) “</a:t>
            </a:r>
            <a:r>
              <a:rPr lang="es-ES" sz="1000" smtClean="0"/>
              <a:t>Seguimiento adicional” para detectar nueva información de seguridad </a:t>
            </a:r>
            <a:endParaRPr lang="es-ES" sz="1000"/>
          </a:p>
        </p:txBody>
      </p:sp>
    </p:spTree>
    <p:extLst>
      <p:ext uri="{BB962C8B-B14F-4D97-AF65-F5344CB8AC3E}">
        <p14:creationId xmlns:p14="http://schemas.microsoft.com/office/powerpoint/2010/main" val="7714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785900" y="332656"/>
            <a:ext cx="8352283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ES" sz="3600" b="1" smtClean="0">
                <a:solidFill>
                  <a:srgbClr val="EF3340"/>
                </a:solidFill>
              </a:rPr>
              <a:t>Recomendaciones para reducir el riesgo de resistencias: antibióticos tópicos y sistémicos</a:t>
            </a:r>
            <a:endParaRPr lang="es-ES" altLang="es-ES" sz="3600" dirty="0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1071761" y="2204864"/>
            <a:ext cx="7818405" cy="1400670"/>
          </a:xfrm>
          <a:prstGeom prst="roundRect">
            <a:avLst/>
          </a:prstGeom>
          <a:solidFill>
            <a:srgbClr val="FFDDDD"/>
          </a:solidFill>
          <a:ln w="28575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>
                <a:solidFill>
                  <a:srgbClr val="EF3340"/>
                </a:solidFill>
              </a:rPr>
              <a:t>No</a:t>
            </a:r>
            <a:r>
              <a:rPr lang="es-ES" sz="1600">
                <a:solidFill>
                  <a:schemeClr val="tx1"/>
                </a:solidFill>
              </a:rPr>
              <a:t> utilizar como tratamiento de primera línea en ningún caso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EF3340"/>
                </a:solidFill>
              </a:rPr>
              <a:t>No</a:t>
            </a:r>
            <a:r>
              <a:rPr lang="es-ES" sz="1600" b="1" smtClean="0">
                <a:solidFill>
                  <a:schemeClr val="tx1"/>
                </a:solidFill>
              </a:rPr>
              <a:t> </a:t>
            </a:r>
            <a:r>
              <a:rPr lang="es-ES" sz="1600">
                <a:solidFill>
                  <a:schemeClr val="tx1"/>
                </a:solidFill>
              </a:rPr>
              <a:t>utilizar nunca como monoterapia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EF3340"/>
                </a:solidFill>
              </a:rPr>
              <a:t>No</a:t>
            </a:r>
            <a:r>
              <a:rPr lang="es-ES" sz="1600" smtClean="0">
                <a:solidFill>
                  <a:schemeClr val="tx1"/>
                </a:solidFill>
              </a:rPr>
              <a:t> </a:t>
            </a:r>
            <a:r>
              <a:rPr lang="es-ES" sz="1600">
                <a:solidFill>
                  <a:schemeClr val="tx1"/>
                </a:solidFill>
              </a:rPr>
              <a:t>utilizar como tratamiento de mantenimiento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EF3340"/>
                </a:solidFill>
              </a:rPr>
              <a:t>No</a:t>
            </a:r>
            <a:r>
              <a:rPr lang="es-ES" sz="1600" smtClean="0">
                <a:solidFill>
                  <a:schemeClr val="tx1"/>
                </a:solidFill>
              </a:rPr>
              <a:t> </a:t>
            </a:r>
            <a:r>
              <a:rPr lang="es-ES" sz="1600">
                <a:solidFill>
                  <a:schemeClr val="tx1"/>
                </a:solidFill>
              </a:rPr>
              <a:t>asociar antibióticos tópicos y orales en ningún caso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EF3340"/>
                </a:solidFill>
              </a:rPr>
              <a:t>Limitar</a:t>
            </a:r>
            <a:r>
              <a:rPr lang="es-ES" sz="1600" smtClean="0">
                <a:solidFill>
                  <a:schemeClr val="tx1"/>
                </a:solidFill>
              </a:rPr>
              <a:t> </a:t>
            </a:r>
            <a:r>
              <a:rPr lang="es-ES" sz="1600">
                <a:solidFill>
                  <a:schemeClr val="tx1"/>
                </a:solidFill>
              </a:rPr>
              <a:t>la duración del tratamiento (≤3-4 meses), salvo casos </a:t>
            </a:r>
            <a:r>
              <a:rPr lang="es-ES" sz="1600" smtClean="0">
                <a:solidFill>
                  <a:schemeClr val="tx1"/>
                </a:solidFill>
              </a:rPr>
              <a:t>excepcionales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071761" y="3933056"/>
            <a:ext cx="7818405" cy="2664296"/>
          </a:xfrm>
          <a:prstGeom prst="roundRect">
            <a:avLst/>
          </a:prstGeom>
          <a:solidFill>
            <a:srgbClr val="DDFFDD"/>
          </a:solidFill>
          <a:ln w="31750">
            <a:solidFill>
              <a:srgbClr val="00A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A400"/>
              </a:buClr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00A400"/>
                </a:solidFill>
              </a:rPr>
              <a:t>Administrar</a:t>
            </a:r>
            <a:r>
              <a:rPr lang="es-ES" sz="1600" smtClean="0">
                <a:solidFill>
                  <a:schemeClr val="tx1"/>
                </a:solidFill>
              </a:rPr>
              <a:t> </a:t>
            </a:r>
            <a:r>
              <a:rPr lang="es-ES" sz="1600">
                <a:solidFill>
                  <a:schemeClr val="tx1"/>
                </a:solidFill>
              </a:rPr>
              <a:t>siempre asociados con peróxido de benzoilo y/o retinoides tópicos </a:t>
            </a:r>
          </a:p>
          <a:p>
            <a:pPr marL="285750" indent="-285750">
              <a:buClr>
                <a:srgbClr val="00A400"/>
              </a:buClr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00A400"/>
                </a:solidFill>
              </a:rPr>
              <a:t>Evaluar</a:t>
            </a:r>
            <a:r>
              <a:rPr lang="es-ES" sz="1600" smtClean="0">
                <a:solidFill>
                  <a:schemeClr val="tx1"/>
                </a:solidFill>
              </a:rPr>
              <a:t> </a:t>
            </a:r>
            <a:r>
              <a:rPr lang="es-ES" sz="1600">
                <a:solidFill>
                  <a:schemeClr val="tx1"/>
                </a:solidFill>
              </a:rPr>
              <a:t>la respuesta al tratamiento (4-8 semanas) y valorar su continuación</a:t>
            </a:r>
          </a:p>
          <a:p>
            <a:pPr marL="285750" indent="-285750">
              <a:buClr>
                <a:srgbClr val="00A400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chemeClr val="tx1"/>
                </a:solidFill>
              </a:rPr>
              <a:t>Cuando </a:t>
            </a:r>
            <a:r>
              <a:rPr lang="es-ES" sz="1600">
                <a:solidFill>
                  <a:schemeClr val="tx1"/>
                </a:solidFill>
              </a:rPr>
              <a:t>finalice el tratamiento antibiótico, </a:t>
            </a:r>
            <a:r>
              <a:rPr lang="es-ES" sz="1600" b="1">
                <a:solidFill>
                  <a:srgbClr val="00A400"/>
                </a:solidFill>
              </a:rPr>
              <a:t>mantener</a:t>
            </a:r>
            <a:r>
              <a:rPr lang="es-ES" sz="1600">
                <a:solidFill>
                  <a:schemeClr val="tx1"/>
                </a:solidFill>
              </a:rPr>
              <a:t> el tratamiento tópico con peróxido de benzoilo y/o retinoides</a:t>
            </a:r>
          </a:p>
          <a:p>
            <a:pPr marL="285750" indent="-285750">
              <a:buClr>
                <a:srgbClr val="00A400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solidFill>
                  <a:schemeClr val="tx1"/>
                </a:solidFill>
              </a:rPr>
              <a:t>Si </a:t>
            </a:r>
            <a:r>
              <a:rPr lang="es-ES" sz="1600">
                <a:solidFill>
                  <a:schemeClr val="tx1"/>
                </a:solidFill>
              </a:rPr>
              <a:t>fuese necesario </a:t>
            </a:r>
            <a:r>
              <a:rPr lang="es-ES" sz="1600" b="1">
                <a:solidFill>
                  <a:srgbClr val="00A400"/>
                </a:solidFill>
              </a:rPr>
              <a:t>reiniciar</a:t>
            </a:r>
            <a:r>
              <a:rPr lang="es-ES" sz="1600">
                <a:solidFill>
                  <a:schemeClr val="tx1"/>
                </a:solidFill>
              </a:rPr>
              <a:t> el tratamiento antibiótico (recaídas), utilizar el mismo</a:t>
            </a:r>
          </a:p>
          <a:p>
            <a:pPr marL="285750" indent="-285750">
              <a:buClr>
                <a:srgbClr val="00A400"/>
              </a:buClr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00A400"/>
                </a:solidFill>
              </a:rPr>
              <a:t>Considerar </a:t>
            </a:r>
            <a:r>
              <a:rPr lang="es-ES" sz="1600">
                <a:solidFill>
                  <a:schemeClr val="tx1"/>
                </a:solidFill>
              </a:rPr>
              <a:t>su utilización de forma individualizada, valorando riesgo/beneficio en cada caso</a:t>
            </a:r>
          </a:p>
          <a:p>
            <a:pPr marL="285750" indent="-285750">
              <a:buClr>
                <a:srgbClr val="00A400"/>
              </a:buClr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00A400"/>
                </a:solidFill>
              </a:rPr>
              <a:t>Tener </a:t>
            </a:r>
            <a:r>
              <a:rPr lang="es-ES" sz="1600" b="1">
                <a:solidFill>
                  <a:srgbClr val="00A400"/>
                </a:solidFill>
              </a:rPr>
              <a:t>en cuenta </a:t>
            </a:r>
            <a:r>
              <a:rPr lang="es-ES" sz="1600">
                <a:solidFill>
                  <a:schemeClr val="tx1"/>
                </a:solidFill>
              </a:rPr>
              <a:t>patrones de resistencia locales </a:t>
            </a:r>
          </a:p>
        </p:txBody>
      </p:sp>
    </p:spTree>
    <p:extLst>
      <p:ext uri="{BB962C8B-B14F-4D97-AF65-F5344CB8AC3E}">
        <p14:creationId xmlns:p14="http://schemas.microsoft.com/office/powerpoint/2010/main" val="30829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TA2p0_plantilla-2.ppt [Modo de compatibilidad]" id="{665162D6-4D3C-43B6-8793-9064FDB1E1CF}" vid="{6B22857F-C25A-4416-B960-9771E2DD42D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BTA2p0_plantilla-2019</Template>
  <TotalTime>1450</TotalTime>
  <Words>2328</Words>
  <Application>Microsoft Office PowerPoint</Application>
  <PresentationFormat>Presentación en pantalla (4:3)</PresentationFormat>
  <Paragraphs>288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Baskerville Old Face</vt:lpstr>
      <vt:lpstr>Calibri</vt:lpstr>
      <vt:lpstr>Symbol</vt:lpstr>
      <vt:lpstr>Times New Roman</vt:lpstr>
      <vt:lpstr>Wingdings</vt:lpstr>
      <vt:lpstr>BTA2p0_Plantilla</vt:lpstr>
      <vt:lpstr>Tratamiento del acné: actualización  BTA 2.0   2019; (4)  </vt:lpstr>
      <vt:lpstr>Presentación de PowerPoint</vt:lpstr>
      <vt:lpstr>Generalidades</vt:lpstr>
      <vt:lpstr>Clasificación y formas clínicas</vt:lpstr>
      <vt:lpstr>Tratamiento: objetivos</vt:lpstr>
      <vt:lpstr>Tratamiento farmacológico</vt:lpstr>
      <vt:lpstr>Tratamiento tópico*</vt:lpstr>
      <vt:lpstr>Tratamiento sistémico</vt:lpstr>
      <vt:lpstr>Recomendaciones para reducir el riesgo de resistencias: antibióticos tópicos y sistémicos</vt:lpstr>
      <vt:lpstr>Selección del tratamiento</vt:lpstr>
      <vt:lpstr>Algoritmo de tratamiento</vt:lpstr>
      <vt:lpstr>Seguimiento </vt:lpstr>
      <vt:lpstr>Medidas generales complementarias</vt:lpstr>
      <vt:lpstr>Criterios de derivación a dermatología</vt:lpstr>
      <vt:lpstr>Información a los pacientes</vt:lpstr>
      <vt:lpstr>Puntos clave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BTA 2.0   2019; (xx)</dc:title>
  <dc:creator>Victoria Jimenez Espinola</dc:creator>
  <cp:lastModifiedBy>Maria Victoria Mingorance Balles</cp:lastModifiedBy>
  <cp:revision>204</cp:revision>
  <cp:lastPrinted>2019-12-16T11:56:04Z</cp:lastPrinted>
  <dcterms:created xsi:type="dcterms:W3CDTF">2019-12-02T08:22:42Z</dcterms:created>
  <dcterms:modified xsi:type="dcterms:W3CDTF">2020-01-20T13:04:38Z</dcterms:modified>
</cp:coreProperties>
</file>