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8"/>
  </p:notesMasterIdLst>
  <p:sldIdLst>
    <p:sldId id="256" r:id="rId2"/>
    <p:sldId id="257" r:id="rId3"/>
    <p:sldId id="321" r:id="rId4"/>
    <p:sldId id="313" r:id="rId5"/>
    <p:sldId id="291" r:id="rId6"/>
    <p:sldId id="306" r:id="rId7"/>
    <p:sldId id="315" r:id="rId8"/>
    <p:sldId id="308" r:id="rId9"/>
    <p:sldId id="316" r:id="rId10"/>
    <p:sldId id="317" r:id="rId11"/>
    <p:sldId id="314" r:id="rId12"/>
    <p:sldId id="309" r:id="rId13"/>
    <p:sldId id="294" r:id="rId14"/>
    <p:sldId id="284" r:id="rId15"/>
    <p:sldId id="275" r:id="rId16"/>
    <p:sldId id="264" r:id="rId17"/>
  </p:sldIdLst>
  <p:sldSz cx="9144000" cy="6858000" type="screen4x3"/>
  <p:notesSz cx="6797675" cy="9926638"/>
  <p:defaultTextStyle>
    <a:defPPr>
      <a:defRPr lang="es-ES"/>
    </a:defPPr>
    <a:lvl1pPr algn="l" rtl="0" eaLnBrk="0" fontAlgn="base" hangingPunct="0">
      <a:spcBef>
        <a:spcPct val="0"/>
      </a:spcBef>
      <a:spcAft>
        <a:spcPct val="0"/>
      </a:spcAft>
      <a:defRPr kern="1200">
        <a:solidFill>
          <a:srgbClr val="EF3340"/>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rgbClr val="EF3340"/>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rgbClr val="EF3340"/>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rgbClr val="EF3340"/>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rgbClr val="EF3340"/>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rgbClr val="EF3340"/>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rgbClr val="EF3340"/>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rgbClr val="EF3340"/>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rgbClr val="EF3340"/>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340"/>
    <a:srgbClr val="D0EBB3"/>
    <a:srgbClr val="A9D5E7"/>
    <a:srgbClr val="F2B0BB"/>
    <a:srgbClr val="C0C0C0"/>
    <a:srgbClr val="8C6818"/>
    <a:srgbClr val="0070C0"/>
    <a:srgbClr val="456A2C"/>
    <a:srgbClr val="7030A0"/>
    <a:srgbClr val="285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86" autoAdjust="0"/>
    <p:restoredTop sz="87430" autoAdjust="0"/>
  </p:normalViewPr>
  <p:slideViewPr>
    <p:cSldViewPr>
      <p:cViewPr varScale="1">
        <p:scale>
          <a:sx n="73" d="100"/>
          <a:sy n="73" d="100"/>
        </p:scale>
        <p:origin x="59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298"/>
    </p:cViewPr>
  </p:sorterViewPr>
  <p:notesViewPr>
    <p:cSldViewPr>
      <p:cViewPr varScale="1">
        <p:scale>
          <a:sx n="47" d="100"/>
          <a:sy n="47" d="100"/>
        </p:scale>
        <p:origin x="-2784"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defRPr>
            </a:lvl1pPr>
          </a:lstStyle>
          <a:p>
            <a:pPr>
              <a:defRPr/>
            </a:pPr>
            <a:endParaRPr lang="es-ES" altLang="es-ES"/>
          </a:p>
        </p:txBody>
      </p:sp>
      <p:sp>
        <p:nvSpPr>
          <p:cNvPr id="39939"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endParaRPr lang="es-ES" altLang="es-ES"/>
          </a:p>
        </p:txBody>
      </p:sp>
      <p:sp>
        <p:nvSpPr>
          <p:cNvPr id="20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noProof="0" smtClean="0"/>
              <a:t>Haga clic para modificar el estilo de texto del patrón</a:t>
            </a:r>
          </a:p>
          <a:p>
            <a:pPr lvl="1"/>
            <a:r>
              <a:rPr lang="es-ES" altLang="es-ES" noProof="0" smtClean="0"/>
              <a:t>Segundo nivel</a:t>
            </a:r>
          </a:p>
          <a:p>
            <a:pPr lvl="2"/>
            <a:r>
              <a:rPr lang="es-ES" altLang="es-ES" noProof="0" smtClean="0"/>
              <a:t>Tercer nivel</a:t>
            </a:r>
          </a:p>
          <a:p>
            <a:pPr lvl="3"/>
            <a:r>
              <a:rPr lang="es-ES" altLang="es-ES" noProof="0" smtClean="0"/>
              <a:t>Cuarto nivel</a:t>
            </a:r>
          </a:p>
          <a:p>
            <a:pPr lvl="4"/>
            <a:r>
              <a:rPr lang="es-ES" altLang="es-ES" noProof="0" smtClean="0"/>
              <a:t>Quinto nivel</a:t>
            </a:r>
          </a:p>
        </p:txBody>
      </p:sp>
      <p:sp>
        <p:nvSpPr>
          <p:cNvPr id="39942"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defRPr>
            </a:lvl1pPr>
          </a:lstStyle>
          <a:p>
            <a:pPr>
              <a:defRPr/>
            </a:pPr>
            <a:endParaRPr lang="es-ES" altLang="es-ES"/>
          </a:p>
        </p:txBody>
      </p:sp>
      <p:sp>
        <p:nvSpPr>
          <p:cNvPr id="39943"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93E6BB93-5293-423F-8188-C5476564B865}"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897119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185568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94464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S"/>
          </a:p>
        </p:txBody>
      </p:sp>
      <p:sp>
        <p:nvSpPr>
          <p:cNvPr id="3" name="Marcador de tabla 2"/>
          <p:cNvSpPr>
            <a:spLocks noGrp="1"/>
          </p:cNvSpPr>
          <p:nvPr>
            <p:ph type="tbl" idx="1"/>
          </p:nvPr>
        </p:nvSpPr>
        <p:spPr>
          <a:xfrm>
            <a:off x="628650" y="1825625"/>
            <a:ext cx="7886700" cy="4351338"/>
          </a:xfrm>
          <a:prstGeom prst="rect">
            <a:avLst/>
          </a:prstGeom>
        </p:spPr>
        <p:txBody>
          <a:bodyPr/>
          <a:lstStyle/>
          <a:p>
            <a:pPr lvl="0"/>
            <a:endParaRPr lang="es-ES" noProof="0" smtClean="0"/>
          </a:p>
        </p:txBody>
      </p:sp>
    </p:spTree>
    <p:extLst>
      <p:ext uri="{BB962C8B-B14F-4D97-AF65-F5344CB8AC3E}">
        <p14:creationId xmlns:p14="http://schemas.microsoft.com/office/powerpoint/2010/main" val="769241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530670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Tree>
    <p:extLst>
      <p:ext uri="{BB962C8B-B14F-4D97-AF65-F5344CB8AC3E}">
        <p14:creationId xmlns:p14="http://schemas.microsoft.com/office/powerpoint/2010/main" val="377150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18247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37491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832102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119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178819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248554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 cy="6858000"/>
            <a:chOff x="0" y="0"/>
            <a:chExt cx="576" cy="4320"/>
          </a:xfrm>
        </p:grpSpPr>
        <p:sp>
          <p:nvSpPr>
            <p:cNvPr id="1027" name="Rectangle 8"/>
            <p:cNvSpPr>
              <a:spLocks noChangeArrowheads="1"/>
            </p:cNvSpPr>
            <p:nvPr/>
          </p:nvSpPr>
          <p:spPr bwMode="auto">
            <a:xfrm>
              <a:off x="0" y="0"/>
              <a:ext cx="476" cy="4320"/>
            </a:xfrm>
            <a:prstGeom prst="rect">
              <a:avLst/>
            </a:prstGeom>
            <a:solidFill>
              <a:srgbClr val="C0C0C0"/>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s-ES" altLang="es-ES" smtClean="0"/>
            </a:p>
          </p:txBody>
        </p:sp>
        <p:pic>
          <p:nvPicPr>
            <p:cNvPr id="1028" name="Picture 9" descr="logo_cadime"/>
            <p:cNvPicPr>
              <a:picLocks noChangeAspect="1" noChangeArrowheads="1"/>
            </p:cNvPicPr>
            <p:nvPr/>
          </p:nvPicPr>
          <p:blipFill>
            <a:blip r:embed="rId14">
              <a:extLst>
                <a:ext uri="{28A0092B-C50C-407E-A947-70E740481C1C}">
                  <a14:useLocalDpi xmlns:a14="http://schemas.microsoft.com/office/drawing/2010/main" val="0"/>
                </a:ext>
              </a:extLst>
            </a:blip>
            <a:srcRect t="5556"/>
            <a:stretch>
              <a:fillRect/>
            </a:stretch>
          </p:blipFill>
          <p:spPr bwMode="auto">
            <a:xfrm>
              <a:off x="0" y="0"/>
              <a:ext cx="516"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1"/>
            <p:cNvSpPr txBox="1">
              <a:spLocks noChangeArrowheads="1"/>
            </p:cNvSpPr>
            <p:nvPr/>
          </p:nvSpPr>
          <p:spPr bwMode="auto">
            <a:xfrm rot="-5400000">
              <a:off x="-642" y="1305"/>
              <a:ext cx="186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defRPr/>
              </a:pPr>
              <a:r>
                <a:rPr lang="es-ES" altLang="es-ES" sz="5400" i="1" smtClean="0">
                  <a:solidFill>
                    <a:srgbClr val="F47881"/>
                  </a:solidFill>
                  <a:latin typeface="Baskerville Old Face" panose="02020602080505020303" pitchFamily="18" charset="0"/>
                </a:rPr>
                <a:t>BTA  </a:t>
              </a:r>
              <a:r>
                <a:rPr lang="es-ES" altLang="es-ES" sz="5400" smtClean="0">
                  <a:solidFill>
                    <a:srgbClr val="EF3340"/>
                  </a:solidFill>
                  <a:latin typeface="Baskerville Old Face" panose="02020602080505020303" pitchFamily="18" charset="0"/>
                </a:rPr>
                <a:t>2.0</a:t>
              </a:r>
            </a:p>
          </p:txBody>
        </p:sp>
      </p:grpSp>
      <p:pic>
        <p:nvPicPr>
          <p:cNvPr id="7" name="Imagen 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45255" y="4365625"/>
            <a:ext cx="62388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dime.es/es/boletines_publicados.cfm"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sebbm.es/web/es/divulgacion/rincon-profesor-ciencias/articulos-divulgacion-cientifica/2277-como-toman-decisiones-las-celulas" TargetMode="External"/><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seom.org/126-informacion-al-publico-guia-de-tratamientos/nuevos-tratamientos-biologicos-que-son-y-como" TargetMode="External"/><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ncerquest.org/es/biologia-del-cancer/genes-de-cancer"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cancerquest.org/es/para-los-pacientes/tratamientos/terapias-dirigidas" TargetMode="External"/><Relationship Id="rId3" Type="http://schemas.openxmlformats.org/officeDocument/2006/relationships/hyperlink" Target="https://www.sjdhospitalbarcelona.org/es/oncologia/inmunoterapia-cart19" TargetMode="External"/><Relationship Id="rId7" Type="http://schemas.openxmlformats.org/officeDocument/2006/relationships/hyperlink" Target="https://www.cancerquest.org/es/biologia-del-cancer/genes-de-cancer" TargetMode="External"/><Relationship Id="rId2" Type="http://schemas.openxmlformats.org/officeDocument/2006/relationships/hyperlink" Target="https://www.cancer.net/es/desplazarse-por-atenci%C3%B3n-del-c%C3%A1ncer/c%C3%B3mo-se-trata-el-c%C3%A1ncer/inmunoterapia/qu%C3%A9-es-la-inmunoterapia" TargetMode="External"/><Relationship Id="rId1" Type="http://schemas.openxmlformats.org/officeDocument/2006/relationships/slideLayout" Target="../slideLayouts/slideLayout2.xml"/><Relationship Id="rId6" Type="http://schemas.openxmlformats.org/officeDocument/2006/relationships/hyperlink" Target="https://seom.org/126-informacion-al-publico-guia-de-tratamientos/nuevos-tratamientos-biologicos-que-son-y-como" TargetMode="External"/><Relationship Id="rId5" Type="http://schemas.openxmlformats.org/officeDocument/2006/relationships/hyperlink" Target="https://www.cancer.net/es/desplazarse-por-atenci%C3%B3n-del-c%C3%A1ncer/c%C3%B3mo-se-trata-el-c%C3%A1ncer/qu%C3%A9-es-la-terapia-dirigida" TargetMode="External"/><Relationship Id="rId4" Type="http://schemas.openxmlformats.org/officeDocument/2006/relationships/hyperlink" Target="https://www.mscbs.gob.es/profesionales/farmacia/pdf/Plan_Abordaje_Terapias_Avanzadas_SNS_15112018.pdf" TargetMode="External"/><Relationship Id="rId9" Type="http://schemas.openxmlformats.org/officeDocument/2006/relationships/hyperlink" Target="https://www.oatext.com/pdf/ICST-1-109.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cadime.es/es/boletin_terapeutico_andaluz.cfm?bid=186#.Vqn04fnhBD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ncer.gov/espanol/tipos/leucemia/paciente/tratamiento-celulas-pilosas-pdq"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ancer.gov/espanol/publicaciones/diccionario/def/terapia-de-celulas-t-con-car"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medscape.com/viewarticle/867446_3"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seom.org/126-informacion-al-publico-guia-de-tratamientos/nuevos-tratamientos-biologicos-que-son-y-como"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2268538" y="0"/>
            <a:ext cx="68754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EF3340"/>
                </a:solidFill>
                <a:latin typeface="Arial" panose="020B0604020202020204" pitchFamily="34" charset="0"/>
                <a:cs typeface="Arial" panose="020B0604020202020204" pitchFamily="34" charset="0"/>
              </a:defRPr>
            </a:lvl1pPr>
            <a:lvl2pPr marL="742950" indent="-285750">
              <a:defRPr>
                <a:solidFill>
                  <a:srgbClr val="EF3340"/>
                </a:solidFill>
                <a:latin typeface="Arial" panose="020B0604020202020204" pitchFamily="34" charset="0"/>
                <a:cs typeface="Arial" panose="020B0604020202020204" pitchFamily="34" charset="0"/>
              </a:defRPr>
            </a:lvl2pPr>
            <a:lvl3pPr marL="1143000" indent="-228600">
              <a:defRPr>
                <a:solidFill>
                  <a:srgbClr val="EF3340"/>
                </a:solidFill>
                <a:latin typeface="Arial" panose="020B0604020202020204" pitchFamily="34" charset="0"/>
                <a:cs typeface="Arial" panose="020B0604020202020204" pitchFamily="34" charset="0"/>
              </a:defRPr>
            </a:lvl3pPr>
            <a:lvl4pPr marL="1600200" indent="-228600">
              <a:defRPr>
                <a:solidFill>
                  <a:srgbClr val="EF3340"/>
                </a:solidFill>
                <a:latin typeface="Arial" panose="020B0604020202020204" pitchFamily="34" charset="0"/>
                <a:cs typeface="Arial" panose="020B0604020202020204" pitchFamily="34" charset="0"/>
              </a:defRPr>
            </a:lvl4pPr>
            <a:lvl5pPr marL="2057400" indent="-228600">
              <a:defRPr>
                <a:solidFill>
                  <a:srgbClr val="EF334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9pPr>
          </a:lstStyle>
          <a:p>
            <a:pPr algn="r" eaLnBrk="1" hangingPunct="1"/>
            <a:r>
              <a:rPr lang="es-ES" altLang="es-ES" sz="1000" i="1">
                <a:solidFill>
                  <a:schemeClr val="tx1"/>
                </a:solidFill>
              </a:rPr>
              <a:t>Centro Andaluz de Documentación e Información de Medicamentos</a:t>
            </a:r>
          </a:p>
        </p:txBody>
      </p:sp>
      <p:grpSp>
        <p:nvGrpSpPr>
          <p:cNvPr id="3075" name="Group 6"/>
          <p:cNvGrpSpPr>
            <a:grpSpLocks/>
          </p:cNvGrpSpPr>
          <p:nvPr/>
        </p:nvGrpSpPr>
        <p:grpSpPr bwMode="auto">
          <a:xfrm>
            <a:off x="900113" y="6492875"/>
            <a:ext cx="8029575" cy="365125"/>
            <a:chOff x="567" y="4090"/>
            <a:chExt cx="5058" cy="230"/>
          </a:xfrm>
        </p:grpSpPr>
        <p:sp>
          <p:nvSpPr>
            <p:cNvPr id="3079" name="Text Box 7"/>
            <p:cNvSpPr txBox="1">
              <a:spLocks noChangeArrowheads="1"/>
            </p:cNvSpPr>
            <p:nvPr/>
          </p:nvSpPr>
          <p:spPr bwMode="auto">
            <a:xfrm>
              <a:off x="567" y="4090"/>
              <a:ext cx="467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EF3340"/>
                  </a:solidFill>
                  <a:latin typeface="Arial" panose="020B0604020202020204" pitchFamily="34" charset="0"/>
                  <a:cs typeface="Arial" panose="020B0604020202020204" pitchFamily="34" charset="0"/>
                </a:defRPr>
              </a:lvl1pPr>
              <a:lvl2pPr marL="742950" indent="-285750">
                <a:defRPr>
                  <a:solidFill>
                    <a:srgbClr val="EF3340"/>
                  </a:solidFill>
                  <a:latin typeface="Arial" panose="020B0604020202020204" pitchFamily="34" charset="0"/>
                  <a:cs typeface="Arial" panose="020B0604020202020204" pitchFamily="34" charset="0"/>
                </a:defRPr>
              </a:lvl2pPr>
              <a:lvl3pPr marL="1143000" indent="-228600">
                <a:defRPr>
                  <a:solidFill>
                    <a:srgbClr val="EF3340"/>
                  </a:solidFill>
                  <a:latin typeface="Arial" panose="020B0604020202020204" pitchFamily="34" charset="0"/>
                  <a:cs typeface="Arial" panose="020B0604020202020204" pitchFamily="34" charset="0"/>
                </a:defRPr>
              </a:lvl3pPr>
              <a:lvl4pPr marL="1600200" indent="-228600">
                <a:defRPr>
                  <a:solidFill>
                    <a:srgbClr val="EF3340"/>
                  </a:solidFill>
                  <a:latin typeface="Arial" panose="020B0604020202020204" pitchFamily="34" charset="0"/>
                  <a:cs typeface="Arial" panose="020B0604020202020204" pitchFamily="34" charset="0"/>
                </a:defRPr>
              </a:lvl4pPr>
              <a:lvl5pPr marL="2057400" indent="-228600">
                <a:defRPr>
                  <a:solidFill>
                    <a:srgbClr val="EF334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9pPr>
            </a:lstStyle>
            <a:p>
              <a:pPr eaLnBrk="1" hangingPunct="1">
                <a:spcBef>
                  <a:spcPct val="50000"/>
                </a:spcBef>
              </a:pPr>
              <a:r>
                <a:rPr lang="es-ES" altLang="es-ES" sz="900">
                  <a:solidFill>
                    <a:schemeClr val="tx1"/>
                  </a:solidFill>
                </a:rPr>
                <a:t>Queda expresamente prohibida la reproducción de este documento con ánimo de lucro o fines comerciales. Cualquier transmisión, distribución, reproducción, almacenamiento, o modificación total o parcial, del contenido será de exclusiva responsabilidad de quien lo realice. </a:t>
              </a:r>
            </a:p>
          </p:txBody>
        </p:sp>
        <p:pic>
          <p:nvPicPr>
            <p:cNvPr id="3080" name="Picture 8" descr="88x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 y="4110"/>
              <a:ext cx="38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6" name="Rectangle 11"/>
          <p:cNvSpPr>
            <a:spLocks noGrp="1" noChangeArrowheads="1"/>
          </p:cNvSpPr>
          <p:nvPr>
            <p:ph type="ctrTitle"/>
          </p:nvPr>
        </p:nvSpPr>
        <p:spPr bwMode="auto">
          <a:xfrm>
            <a:off x="967143" y="1772816"/>
            <a:ext cx="4767726" cy="2881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3" tIns="45683" rIns="91363" bIns="45683" numCol="1" anchor="ctr" anchorCtr="0" compatLnSpc="1">
            <a:prstTxWarp prst="textNoShape">
              <a:avLst/>
            </a:prstTxWarp>
          </a:bodyPr>
          <a:lstStyle/>
          <a:p>
            <a:pPr eaLnBrk="1" hangingPunct="1"/>
            <a:r>
              <a:rPr lang="es-ES" altLang="es-ES" sz="3600" b="1" dirty="0" smtClean="0">
                <a:solidFill>
                  <a:srgbClr val="EF3340"/>
                </a:solidFill>
              </a:rPr>
              <a:t>Nuevas terapias en oncología: </a:t>
            </a:r>
            <a:br>
              <a:rPr lang="es-ES" altLang="es-ES" sz="3600" b="1" dirty="0" smtClean="0">
                <a:solidFill>
                  <a:srgbClr val="EF3340"/>
                </a:solidFill>
              </a:rPr>
            </a:br>
            <a:r>
              <a:rPr lang="es-ES" altLang="es-ES" sz="3600" b="1" dirty="0" smtClean="0">
                <a:solidFill>
                  <a:srgbClr val="EF3340"/>
                </a:solidFill>
              </a:rPr>
              <a:t>revisión descriptiva</a:t>
            </a:r>
            <a:r>
              <a:rPr lang="es-ES" altLang="es-ES" sz="3600" dirty="0" smtClean="0">
                <a:solidFill>
                  <a:srgbClr val="CC0000"/>
                </a:solidFill>
              </a:rPr>
              <a:t/>
            </a:r>
            <a:br>
              <a:rPr lang="es-ES" altLang="es-ES" sz="3600" dirty="0" smtClean="0">
                <a:solidFill>
                  <a:srgbClr val="CC0000"/>
                </a:solidFill>
              </a:rPr>
            </a:br>
            <a:r>
              <a:rPr lang="es-ES" altLang="es-ES" sz="4400" dirty="0" smtClean="0">
                <a:solidFill>
                  <a:srgbClr val="CC0000"/>
                </a:solidFill>
              </a:rPr>
              <a:t> </a:t>
            </a:r>
            <a:br>
              <a:rPr lang="es-ES" altLang="es-ES" sz="4400" dirty="0" smtClean="0">
                <a:solidFill>
                  <a:srgbClr val="CC0000"/>
                </a:solidFill>
              </a:rPr>
            </a:br>
            <a:r>
              <a:rPr lang="es-ES" altLang="es-ES" sz="3200" i="1" dirty="0" smtClean="0">
                <a:solidFill>
                  <a:schemeClr val="tx1"/>
                </a:solidFill>
              </a:rPr>
              <a:t>BTA 2.0   </a:t>
            </a:r>
            <a:r>
              <a:rPr lang="es-ES" altLang="es-ES" sz="3200" dirty="0" smtClean="0">
                <a:solidFill>
                  <a:schemeClr val="tx1"/>
                </a:solidFill>
              </a:rPr>
              <a:t>2020; (3)</a:t>
            </a:r>
            <a:r>
              <a:rPr lang="es-ES" altLang="es-ES" sz="4400" dirty="0" smtClean="0"/>
              <a:t>  </a:t>
            </a:r>
          </a:p>
        </p:txBody>
      </p:sp>
      <p:pic>
        <p:nvPicPr>
          <p:cNvPr id="8" name="Picture 1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20810" t="10762" r="35051" b="3995"/>
          <a:stretch>
            <a:fillRect/>
          </a:stretch>
        </p:blipFill>
        <p:spPr bwMode="auto">
          <a:xfrm rot="544511">
            <a:off x="6098470" y="965019"/>
            <a:ext cx="2419410" cy="29198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rotWithShape="1">
          <a:blip r:embed="rId5"/>
          <a:srcRect l="565" t="1233" r="985" b="1296"/>
          <a:stretch/>
        </p:blipFill>
        <p:spPr>
          <a:xfrm>
            <a:off x="6132024" y="3825543"/>
            <a:ext cx="2688275" cy="2123737"/>
          </a:xfrm>
          <a:prstGeom prst="rect">
            <a:avLst/>
          </a:prstGeom>
          <a:ln w="15875" cmpd="sng">
            <a:solidFill>
              <a:schemeClr val="tx1"/>
            </a:solidFill>
            <a:miter lim="800000"/>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971600" y="188640"/>
            <a:ext cx="7993062" cy="7920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s-ES" altLang="es-ES" sz="3000" b="1" dirty="0" smtClean="0">
                <a:solidFill>
                  <a:srgbClr val="EF3340"/>
                </a:solidFill>
              </a:rPr>
              <a:t>Terapias dirigidas: receptores y vías de señalización</a:t>
            </a:r>
            <a:endParaRPr lang="es-ES" altLang="es-ES" sz="3000" dirty="0" smtClean="0">
              <a:solidFill>
                <a:srgbClr val="EF3340"/>
              </a:solidFill>
            </a:endParaRPr>
          </a:p>
        </p:txBody>
      </p:sp>
      <p:sp>
        <p:nvSpPr>
          <p:cNvPr id="3" name="CuadroTexto 2"/>
          <p:cNvSpPr txBox="1"/>
          <p:nvPr/>
        </p:nvSpPr>
        <p:spPr>
          <a:xfrm>
            <a:off x="2339752" y="2204864"/>
            <a:ext cx="216024" cy="369332"/>
          </a:xfrm>
          <a:prstGeom prst="rect">
            <a:avLst/>
          </a:prstGeom>
          <a:noFill/>
        </p:spPr>
        <p:txBody>
          <a:bodyPr wrap="square" rtlCol="0">
            <a:spAutoFit/>
          </a:bodyPr>
          <a:lstStyle/>
          <a:p>
            <a:endParaRPr lang="es-ES" dirty="0"/>
          </a:p>
        </p:txBody>
      </p:sp>
      <p:pic>
        <p:nvPicPr>
          <p:cNvPr id="4" name="Imagen 3" descr="C:\Users\invitado-easp\Desktop\22854_Car_T\Figuras_Tablas\3_Otras\vías señalización_Wikipedia.JPG"/>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268760"/>
            <a:ext cx="6552728" cy="5328592"/>
          </a:xfrm>
          <a:prstGeom prst="rect">
            <a:avLst/>
          </a:prstGeom>
          <a:noFill/>
          <a:ln>
            <a:noFill/>
          </a:ln>
        </p:spPr>
      </p:pic>
      <p:sp>
        <p:nvSpPr>
          <p:cNvPr id="5" name="CuadroTexto 4"/>
          <p:cNvSpPr txBox="1"/>
          <p:nvPr/>
        </p:nvSpPr>
        <p:spPr>
          <a:xfrm>
            <a:off x="6300192" y="6221286"/>
            <a:ext cx="1584176" cy="369332"/>
          </a:xfrm>
          <a:prstGeom prst="rect">
            <a:avLst/>
          </a:prstGeom>
          <a:noFill/>
        </p:spPr>
        <p:txBody>
          <a:bodyPr wrap="square" rtlCol="0">
            <a:spAutoFit/>
          </a:bodyPr>
          <a:lstStyle/>
          <a:p>
            <a:r>
              <a:rPr lang="es-ES" sz="1100" dirty="0" smtClean="0">
                <a:solidFill>
                  <a:schemeClr val="tx1"/>
                </a:solidFill>
              </a:rPr>
              <a:t>Tomada de </a:t>
            </a:r>
            <a:r>
              <a:rPr lang="es-ES" dirty="0"/>
              <a:t> </a:t>
            </a:r>
            <a:r>
              <a:rPr lang="es-ES" sz="1100" u="sng" dirty="0" smtClean="0">
                <a:hlinkClick r:id="rId3"/>
              </a:rPr>
              <a:t>SEBBM</a:t>
            </a:r>
            <a:r>
              <a:rPr lang="es-ES" sz="1100" dirty="0" smtClean="0">
                <a:solidFill>
                  <a:schemeClr val="tx1"/>
                </a:solidFill>
              </a:rPr>
              <a:t> </a:t>
            </a:r>
            <a:endParaRPr lang="es-ES" sz="1100" dirty="0">
              <a:solidFill>
                <a:schemeClr val="tx1"/>
              </a:solidFill>
            </a:endParaRPr>
          </a:p>
        </p:txBody>
      </p:sp>
    </p:spTree>
    <p:extLst>
      <p:ext uri="{BB962C8B-B14F-4D97-AF65-F5344CB8AC3E}">
        <p14:creationId xmlns:p14="http://schemas.microsoft.com/office/powerpoint/2010/main" val="2746753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971600" y="188640"/>
            <a:ext cx="7993062" cy="7920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s-ES" altLang="es-ES" sz="3000" b="1" dirty="0" smtClean="0">
                <a:solidFill>
                  <a:srgbClr val="EF3340"/>
                </a:solidFill>
              </a:rPr>
              <a:t>Anticuerpos monoclonales: obtención</a:t>
            </a:r>
            <a:endParaRPr lang="es-ES" altLang="es-ES" sz="3000" dirty="0" smtClean="0">
              <a:solidFill>
                <a:srgbClr val="EF3340"/>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467" y="1340768"/>
            <a:ext cx="7439327" cy="4680520"/>
          </a:xfrm>
          <a:prstGeom prst="rect">
            <a:avLst/>
          </a:prstGeom>
        </p:spPr>
      </p:pic>
      <p:sp>
        <p:nvSpPr>
          <p:cNvPr id="5" name="CuadroTexto 4"/>
          <p:cNvSpPr txBox="1"/>
          <p:nvPr/>
        </p:nvSpPr>
        <p:spPr>
          <a:xfrm>
            <a:off x="7080250" y="6309320"/>
            <a:ext cx="1668214" cy="261610"/>
          </a:xfrm>
          <a:prstGeom prst="rect">
            <a:avLst/>
          </a:prstGeom>
          <a:noFill/>
        </p:spPr>
        <p:txBody>
          <a:bodyPr wrap="square" rtlCol="0">
            <a:spAutoFit/>
          </a:bodyPr>
          <a:lstStyle/>
          <a:p>
            <a:r>
              <a:rPr lang="es-ES" sz="1100" dirty="0">
                <a:solidFill>
                  <a:schemeClr val="tx1"/>
                </a:solidFill>
              </a:rPr>
              <a:t>Tomada </a:t>
            </a:r>
            <a:r>
              <a:rPr lang="es-ES" sz="1100" dirty="0" smtClean="0">
                <a:solidFill>
                  <a:schemeClr val="tx1"/>
                </a:solidFill>
              </a:rPr>
              <a:t>de </a:t>
            </a:r>
            <a:r>
              <a:rPr lang="es-ES" sz="1100" dirty="0" smtClean="0">
                <a:solidFill>
                  <a:schemeClr val="tx1"/>
                </a:solidFill>
                <a:hlinkClick r:id="rId3"/>
              </a:rPr>
              <a:t>SEOM</a:t>
            </a:r>
            <a:endParaRPr lang="es-ES" sz="1100" dirty="0">
              <a:solidFill>
                <a:schemeClr val="tx1"/>
              </a:solidFill>
            </a:endParaRPr>
          </a:p>
        </p:txBody>
      </p:sp>
    </p:spTree>
    <p:extLst>
      <p:ext uri="{BB962C8B-B14F-4D97-AF65-F5344CB8AC3E}">
        <p14:creationId xmlns:p14="http://schemas.microsoft.com/office/powerpoint/2010/main" val="302408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914400" y="124034"/>
            <a:ext cx="8229600" cy="106950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r>
              <a:rPr lang="es-ES" altLang="es-ES" sz="3000" b="1" dirty="0" smtClean="0">
                <a:solidFill>
                  <a:srgbClr val="EF3340"/>
                </a:solidFill>
              </a:rPr>
              <a:t>Principales mutaciones de genes que inducen cáncer </a:t>
            </a:r>
            <a:r>
              <a:rPr lang="es-ES" altLang="es-ES" sz="3600" b="1" dirty="0" smtClean="0">
                <a:solidFill>
                  <a:srgbClr val="EF3340"/>
                </a:solidFill>
              </a:rPr>
              <a:t/>
            </a:r>
            <a:br>
              <a:rPr lang="es-ES" altLang="es-ES" sz="3600" b="1" dirty="0" smtClean="0">
                <a:solidFill>
                  <a:srgbClr val="EF3340"/>
                </a:solidFill>
              </a:rPr>
            </a:br>
            <a:endParaRPr lang="es-ES" altLang="es-ES" sz="1400" b="1" dirty="0" smtClean="0">
              <a:solidFill>
                <a:srgbClr val="EF3340"/>
              </a:solidFill>
            </a:endParaRPr>
          </a:p>
        </p:txBody>
      </p:sp>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3653" y="1647465"/>
            <a:ext cx="2245000" cy="3960180"/>
          </a:xfrm>
          <a:prstGeom prst="rect">
            <a:avLst/>
          </a:prstGeom>
        </p:spPr>
      </p:pic>
      <p:sp>
        <p:nvSpPr>
          <p:cNvPr id="15" name="Rectángulo 14"/>
          <p:cNvSpPr/>
          <p:nvPr/>
        </p:nvSpPr>
        <p:spPr>
          <a:xfrm>
            <a:off x="1256695" y="5716636"/>
            <a:ext cx="2196793" cy="507831"/>
          </a:xfrm>
          <a:prstGeom prst="rect">
            <a:avLst/>
          </a:prstGeom>
        </p:spPr>
        <p:txBody>
          <a:bodyPr wrap="square">
            <a:spAutoFit/>
          </a:bodyPr>
          <a:lstStyle/>
          <a:p>
            <a:pPr algn="ctr"/>
            <a:r>
              <a:rPr lang="es-ES" sz="900" dirty="0" smtClean="0">
                <a:solidFill>
                  <a:schemeClr val="tx1"/>
                </a:solidFill>
              </a:rPr>
              <a:t>Cuánto </a:t>
            </a:r>
            <a:r>
              <a:rPr lang="es-ES" sz="900" dirty="0">
                <a:solidFill>
                  <a:schemeClr val="tx1"/>
                </a:solidFill>
              </a:rPr>
              <a:t>más grande se vea el nombre </a:t>
            </a:r>
            <a:r>
              <a:rPr lang="es-ES" sz="900" dirty="0" smtClean="0">
                <a:solidFill>
                  <a:schemeClr val="tx1"/>
                </a:solidFill>
              </a:rPr>
              <a:t>del </a:t>
            </a:r>
            <a:r>
              <a:rPr lang="es-ES" sz="900" dirty="0">
                <a:solidFill>
                  <a:schemeClr val="tx1"/>
                </a:solidFill>
              </a:rPr>
              <a:t>gen, más frecuentemente es </a:t>
            </a:r>
            <a:r>
              <a:rPr lang="es-ES" sz="900" dirty="0" smtClean="0">
                <a:solidFill>
                  <a:schemeClr val="tx1"/>
                </a:solidFill>
              </a:rPr>
              <a:t>defectivo  </a:t>
            </a:r>
            <a:r>
              <a:rPr lang="es-ES" sz="900" dirty="0">
                <a:solidFill>
                  <a:schemeClr val="tx1"/>
                </a:solidFill>
              </a:rPr>
              <a:t>en ese tipo de cáncer</a:t>
            </a:r>
          </a:p>
        </p:txBody>
      </p:sp>
      <p:sp>
        <p:nvSpPr>
          <p:cNvPr id="17" name="Rectángulo 16"/>
          <p:cNvSpPr/>
          <p:nvPr/>
        </p:nvSpPr>
        <p:spPr bwMode="auto">
          <a:xfrm>
            <a:off x="1192396" y="1424795"/>
            <a:ext cx="2587515" cy="4908663"/>
          </a:xfrm>
          <a:prstGeom prst="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8" name="CuadroTexto 17"/>
          <p:cNvSpPr txBox="1"/>
          <p:nvPr/>
        </p:nvSpPr>
        <p:spPr>
          <a:xfrm>
            <a:off x="1297264" y="6340544"/>
            <a:ext cx="2311389" cy="261610"/>
          </a:xfrm>
          <a:prstGeom prst="rect">
            <a:avLst/>
          </a:prstGeom>
          <a:noFill/>
        </p:spPr>
        <p:txBody>
          <a:bodyPr wrap="square" rtlCol="0">
            <a:spAutoFit/>
          </a:bodyPr>
          <a:lstStyle/>
          <a:p>
            <a:r>
              <a:rPr lang="es-ES" sz="1100" dirty="0" smtClean="0">
                <a:solidFill>
                  <a:schemeClr val="tx1"/>
                </a:solidFill>
              </a:rPr>
              <a:t>Tomada de </a:t>
            </a:r>
            <a:r>
              <a:rPr lang="es-ES" sz="1100" u="sng" dirty="0" smtClean="0">
                <a:hlinkClick r:id="rId3"/>
              </a:rPr>
              <a:t>Genes del cáncer</a:t>
            </a:r>
            <a:endParaRPr lang="es-ES" sz="1100" dirty="0"/>
          </a:p>
        </p:txBody>
      </p:sp>
      <p:graphicFrame>
        <p:nvGraphicFramePr>
          <p:cNvPr id="3" name="Tabla 2"/>
          <p:cNvGraphicFramePr>
            <a:graphicFrameLocks noGrp="1"/>
          </p:cNvGraphicFramePr>
          <p:nvPr>
            <p:extLst>
              <p:ext uri="{D42A27DB-BD31-4B8C-83A1-F6EECF244321}">
                <p14:modId xmlns:p14="http://schemas.microsoft.com/office/powerpoint/2010/main" val="2727467957"/>
              </p:ext>
            </p:extLst>
          </p:nvPr>
        </p:nvGraphicFramePr>
        <p:xfrm>
          <a:off x="4056037" y="1424795"/>
          <a:ext cx="4752528" cy="4908664"/>
        </p:xfrm>
        <a:graphic>
          <a:graphicData uri="http://schemas.openxmlformats.org/drawingml/2006/table">
            <a:tbl>
              <a:tblPr firstRow="1" bandRow="1">
                <a:tableStyleId>{5C22544A-7EE6-4342-B048-85BDC9FD1C3A}</a:tableStyleId>
              </a:tblPr>
              <a:tblGrid>
                <a:gridCol w="2584708">
                  <a:extLst>
                    <a:ext uri="{9D8B030D-6E8A-4147-A177-3AD203B41FA5}">
                      <a16:colId xmlns:a16="http://schemas.microsoft.com/office/drawing/2014/main" val="2134523385"/>
                    </a:ext>
                  </a:extLst>
                </a:gridCol>
                <a:gridCol w="2167820">
                  <a:extLst>
                    <a:ext uri="{9D8B030D-6E8A-4147-A177-3AD203B41FA5}">
                      <a16:colId xmlns:a16="http://schemas.microsoft.com/office/drawing/2014/main" val="2984692641"/>
                    </a:ext>
                  </a:extLst>
                </a:gridCol>
              </a:tblGrid>
              <a:tr h="1149272">
                <a:tc>
                  <a:txBody>
                    <a:bodyPr/>
                    <a:lstStyle/>
                    <a:p>
                      <a:pPr algn="ctr"/>
                      <a:r>
                        <a:rPr lang="es-ES" dirty="0" smtClean="0"/>
                        <a:t>Oncogenes</a:t>
                      </a:r>
                    </a:p>
                    <a:p>
                      <a:pPr algn="ctr"/>
                      <a:endParaRPr lang="es-ES" dirty="0" smtClean="0"/>
                    </a:p>
                    <a:p>
                      <a:pPr algn="ctr"/>
                      <a:r>
                        <a:rPr lang="es-ES" sz="1600" i="1" dirty="0" smtClean="0">
                          <a:solidFill>
                            <a:srgbClr val="EF3340"/>
                          </a:solidFill>
                        </a:rPr>
                        <a:t>(aumentan</a:t>
                      </a:r>
                      <a:r>
                        <a:rPr lang="es-ES" sz="1600" i="1" baseline="0" dirty="0" smtClean="0">
                          <a:solidFill>
                            <a:srgbClr val="EF3340"/>
                          </a:solidFill>
                        </a:rPr>
                        <a:t> la </a:t>
                      </a:r>
                    </a:p>
                    <a:p>
                      <a:pPr algn="ctr"/>
                      <a:r>
                        <a:rPr lang="es-ES" sz="1600" i="1" baseline="0" dirty="0" smtClean="0">
                          <a:solidFill>
                            <a:srgbClr val="EF3340"/>
                          </a:solidFill>
                        </a:rPr>
                        <a:t>división celular)</a:t>
                      </a:r>
                      <a:endParaRPr lang="es-ES" sz="1600" i="1" dirty="0">
                        <a:solidFill>
                          <a:srgbClr val="EF3340"/>
                        </a:solidFill>
                      </a:endParaRPr>
                    </a:p>
                  </a:txBody>
                  <a:tcPr>
                    <a:solidFill>
                      <a:srgbClr val="C0C0C0"/>
                    </a:solidFill>
                  </a:tcPr>
                </a:tc>
                <a:tc>
                  <a:txBody>
                    <a:bodyPr/>
                    <a:lstStyle/>
                    <a:p>
                      <a:pPr algn="ctr"/>
                      <a:r>
                        <a:rPr lang="es-ES" dirty="0" smtClean="0"/>
                        <a:t>Supresores </a:t>
                      </a:r>
                    </a:p>
                    <a:p>
                      <a:pPr algn="ctr"/>
                      <a:r>
                        <a:rPr lang="es-ES" dirty="0" smtClean="0"/>
                        <a:t>de tumor</a:t>
                      </a:r>
                    </a:p>
                    <a:p>
                      <a:pPr algn="ctr"/>
                      <a:r>
                        <a:rPr lang="es-ES" sz="1600" i="1" dirty="0" smtClean="0">
                          <a:solidFill>
                            <a:srgbClr val="EF3340"/>
                          </a:solidFill>
                        </a:rPr>
                        <a:t>(previenen la división celular)</a:t>
                      </a:r>
                      <a:endParaRPr lang="es-ES" sz="1600" i="1" dirty="0">
                        <a:solidFill>
                          <a:srgbClr val="EF3340"/>
                        </a:solidFill>
                      </a:endParaRPr>
                    </a:p>
                  </a:txBody>
                  <a:tcPr>
                    <a:solidFill>
                      <a:srgbClr val="C0C0C0"/>
                    </a:solidFill>
                  </a:tcPr>
                </a:tc>
                <a:extLst>
                  <a:ext uri="{0D108BD9-81ED-4DB2-BD59-A6C34878D82A}">
                    <a16:rowId xmlns:a16="http://schemas.microsoft.com/office/drawing/2014/main" val="3402094941"/>
                  </a:ext>
                </a:extLst>
              </a:tr>
              <a:tr h="537056">
                <a:tc>
                  <a:txBody>
                    <a:bodyPr/>
                    <a:lstStyle/>
                    <a:p>
                      <a:pPr algn="ctr"/>
                      <a:r>
                        <a:rPr lang="es-ES" dirty="0" smtClean="0"/>
                        <a:t>HER2</a:t>
                      </a:r>
                      <a:endParaRPr lang="es-ES" dirty="0"/>
                    </a:p>
                  </a:txBody>
                  <a:tcPr>
                    <a:solidFill>
                      <a:srgbClr val="F2B0BB"/>
                    </a:solidFill>
                  </a:tcPr>
                </a:tc>
                <a:tc>
                  <a:txBody>
                    <a:bodyPr/>
                    <a:lstStyle/>
                    <a:p>
                      <a:pPr algn="ctr"/>
                      <a:r>
                        <a:rPr lang="es-ES" dirty="0" smtClean="0"/>
                        <a:t>p53</a:t>
                      </a:r>
                      <a:endParaRPr lang="es-ES" dirty="0"/>
                    </a:p>
                  </a:txBody>
                  <a:tcPr>
                    <a:solidFill>
                      <a:srgbClr val="F2B0BB"/>
                    </a:solidFill>
                  </a:tcPr>
                </a:tc>
                <a:extLst>
                  <a:ext uri="{0D108BD9-81ED-4DB2-BD59-A6C34878D82A}">
                    <a16:rowId xmlns:a16="http://schemas.microsoft.com/office/drawing/2014/main" val="3658782486"/>
                  </a:ext>
                </a:extLst>
              </a:tr>
              <a:tr h="537056">
                <a:tc>
                  <a:txBody>
                    <a:bodyPr/>
                    <a:lstStyle/>
                    <a:p>
                      <a:pPr algn="ctr"/>
                      <a:r>
                        <a:rPr lang="es-ES" dirty="0" smtClean="0"/>
                        <a:t>RAS</a:t>
                      </a:r>
                      <a:endParaRPr lang="es-ES" dirty="0"/>
                    </a:p>
                  </a:txBody>
                  <a:tcPr>
                    <a:noFill/>
                  </a:tcPr>
                </a:tc>
                <a:tc>
                  <a:txBody>
                    <a:bodyPr/>
                    <a:lstStyle/>
                    <a:p>
                      <a:pPr algn="ctr"/>
                      <a:r>
                        <a:rPr lang="es-ES" dirty="0" smtClean="0"/>
                        <a:t>Rb</a:t>
                      </a:r>
                      <a:endParaRPr lang="es-ES" dirty="0"/>
                    </a:p>
                  </a:txBody>
                  <a:tcPr>
                    <a:noFill/>
                  </a:tcPr>
                </a:tc>
                <a:extLst>
                  <a:ext uri="{0D108BD9-81ED-4DB2-BD59-A6C34878D82A}">
                    <a16:rowId xmlns:a16="http://schemas.microsoft.com/office/drawing/2014/main" val="3446585734"/>
                  </a:ext>
                </a:extLst>
              </a:tr>
              <a:tr h="537056">
                <a:tc>
                  <a:txBody>
                    <a:bodyPr/>
                    <a:lstStyle/>
                    <a:p>
                      <a:pPr algn="ctr"/>
                      <a:r>
                        <a:rPr lang="es-ES" dirty="0" smtClean="0"/>
                        <a:t>MYC</a:t>
                      </a:r>
                      <a:endParaRPr lang="es-ES" dirty="0"/>
                    </a:p>
                  </a:txBody>
                  <a:tcPr>
                    <a:solidFill>
                      <a:srgbClr val="F2B0BB"/>
                    </a:solidFill>
                  </a:tcPr>
                </a:tc>
                <a:tc>
                  <a:txBody>
                    <a:bodyPr/>
                    <a:lstStyle/>
                    <a:p>
                      <a:pPr algn="ctr"/>
                      <a:r>
                        <a:rPr lang="es-ES" dirty="0" smtClean="0"/>
                        <a:t>APC</a:t>
                      </a:r>
                      <a:endParaRPr lang="es-ES" dirty="0"/>
                    </a:p>
                  </a:txBody>
                  <a:tcPr>
                    <a:solidFill>
                      <a:srgbClr val="F2B0BB"/>
                    </a:solidFill>
                  </a:tcPr>
                </a:tc>
                <a:extLst>
                  <a:ext uri="{0D108BD9-81ED-4DB2-BD59-A6C34878D82A}">
                    <a16:rowId xmlns:a16="http://schemas.microsoft.com/office/drawing/2014/main" val="1213000041"/>
                  </a:ext>
                </a:extLst>
              </a:tr>
              <a:tr h="537056">
                <a:tc>
                  <a:txBody>
                    <a:bodyPr/>
                    <a:lstStyle/>
                    <a:p>
                      <a:pPr algn="ctr"/>
                      <a:r>
                        <a:rPr lang="es-ES" dirty="0" smtClean="0"/>
                        <a:t>SRC</a:t>
                      </a:r>
                      <a:endParaRPr lang="es-ES" dirty="0"/>
                    </a:p>
                  </a:txBody>
                  <a:tcPr>
                    <a:noFill/>
                  </a:tcPr>
                </a:tc>
                <a:tc>
                  <a:txBody>
                    <a:bodyPr/>
                    <a:lstStyle/>
                    <a:p>
                      <a:pPr algn="ctr"/>
                      <a:r>
                        <a:rPr lang="es-ES" dirty="0" smtClean="0"/>
                        <a:t>BRCA</a:t>
                      </a:r>
                      <a:endParaRPr lang="es-ES" dirty="0"/>
                    </a:p>
                  </a:txBody>
                  <a:tcPr>
                    <a:noFill/>
                  </a:tcPr>
                </a:tc>
                <a:extLst>
                  <a:ext uri="{0D108BD9-81ED-4DB2-BD59-A6C34878D82A}">
                    <a16:rowId xmlns:a16="http://schemas.microsoft.com/office/drawing/2014/main" val="2915421584"/>
                  </a:ext>
                </a:extLst>
              </a:tr>
              <a:tr h="537056">
                <a:tc>
                  <a:txBody>
                    <a:bodyPr/>
                    <a:lstStyle/>
                    <a:p>
                      <a:pPr algn="ctr"/>
                      <a:r>
                        <a:rPr lang="es-ES" dirty="0" err="1" smtClean="0"/>
                        <a:t>hTERT</a:t>
                      </a:r>
                      <a:endParaRPr lang="es-ES" dirty="0"/>
                    </a:p>
                  </a:txBody>
                  <a:tcPr>
                    <a:solidFill>
                      <a:srgbClr val="F2B0BB"/>
                    </a:solidFill>
                  </a:tcPr>
                </a:tc>
                <a:tc>
                  <a:txBody>
                    <a:bodyPr/>
                    <a:lstStyle/>
                    <a:p>
                      <a:pPr algn="ctr"/>
                      <a:endParaRPr lang="es-ES" dirty="0"/>
                    </a:p>
                  </a:txBody>
                  <a:tcPr>
                    <a:solidFill>
                      <a:srgbClr val="F2B0BB"/>
                    </a:solidFill>
                  </a:tcPr>
                </a:tc>
                <a:extLst>
                  <a:ext uri="{0D108BD9-81ED-4DB2-BD59-A6C34878D82A}">
                    <a16:rowId xmlns:a16="http://schemas.microsoft.com/office/drawing/2014/main" val="28680278"/>
                  </a:ext>
                </a:extLst>
              </a:tr>
              <a:tr h="537056">
                <a:tc>
                  <a:txBody>
                    <a:bodyPr/>
                    <a:lstStyle/>
                    <a:p>
                      <a:pPr algn="ctr"/>
                      <a:r>
                        <a:rPr lang="es-ES" dirty="0" smtClean="0"/>
                        <a:t>BCL-2</a:t>
                      </a:r>
                      <a:endParaRPr lang="es-ES" dirty="0"/>
                    </a:p>
                  </a:txBody>
                  <a:tcPr>
                    <a:noFill/>
                  </a:tcPr>
                </a:tc>
                <a:tc>
                  <a:txBody>
                    <a:bodyPr/>
                    <a:lstStyle/>
                    <a:p>
                      <a:pPr algn="ctr"/>
                      <a:endParaRPr lang="es-ES" dirty="0"/>
                    </a:p>
                  </a:txBody>
                  <a:tcPr>
                    <a:noFill/>
                  </a:tcPr>
                </a:tc>
                <a:extLst>
                  <a:ext uri="{0D108BD9-81ED-4DB2-BD59-A6C34878D82A}">
                    <a16:rowId xmlns:a16="http://schemas.microsoft.com/office/drawing/2014/main" val="3493895892"/>
                  </a:ext>
                </a:extLst>
              </a:tr>
              <a:tr h="537056">
                <a:tc>
                  <a:txBody>
                    <a:bodyPr/>
                    <a:lstStyle/>
                    <a:p>
                      <a:pPr algn="ctr"/>
                      <a:r>
                        <a:rPr lang="es-ES" dirty="0" smtClean="0"/>
                        <a:t>BCR-ABL</a:t>
                      </a:r>
                      <a:endParaRPr lang="es-ES" dirty="0"/>
                    </a:p>
                  </a:txBody>
                  <a:tcPr>
                    <a:solidFill>
                      <a:srgbClr val="F2B0BB"/>
                    </a:solidFill>
                  </a:tcPr>
                </a:tc>
                <a:tc>
                  <a:txBody>
                    <a:bodyPr/>
                    <a:lstStyle/>
                    <a:p>
                      <a:pPr algn="ctr"/>
                      <a:endParaRPr lang="es-ES" dirty="0"/>
                    </a:p>
                  </a:txBody>
                  <a:tcPr>
                    <a:solidFill>
                      <a:srgbClr val="F2B0BB"/>
                    </a:solidFill>
                  </a:tcPr>
                </a:tc>
                <a:extLst>
                  <a:ext uri="{0D108BD9-81ED-4DB2-BD59-A6C34878D82A}">
                    <a16:rowId xmlns:a16="http://schemas.microsoft.com/office/drawing/2014/main" val="955422487"/>
                  </a:ext>
                </a:extLst>
              </a:tr>
            </a:tbl>
          </a:graphicData>
        </a:graphic>
      </p:graphicFrame>
    </p:spTree>
    <p:extLst>
      <p:ext uri="{BB962C8B-B14F-4D97-AF65-F5344CB8AC3E}">
        <p14:creationId xmlns:p14="http://schemas.microsoft.com/office/powerpoint/2010/main" val="1376989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33"/>
          <p:cNvSpPr/>
          <p:nvPr/>
        </p:nvSpPr>
        <p:spPr bwMode="auto">
          <a:xfrm>
            <a:off x="3563888" y="3933056"/>
            <a:ext cx="1047378" cy="144016"/>
          </a:xfrm>
          <a:prstGeom prst="rect">
            <a:avLst/>
          </a:prstGeom>
          <a:solidFill>
            <a:srgbClr val="A9D5E7"/>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 name="Rectángulo 30"/>
          <p:cNvSpPr/>
          <p:nvPr/>
        </p:nvSpPr>
        <p:spPr bwMode="auto">
          <a:xfrm>
            <a:off x="1619672" y="3933056"/>
            <a:ext cx="864096" cy="144016"/>
          </a:xfrm>
          <a:prstGeom prst="rect">
            <a:avLst/>
          </a:prstGeom>
          <a:solidFill>
            <a:srgbClr val="D0EBB3"/>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cxnSp>
        <p:nvCxnSpPr>
          <p:cNvPr id="19" name="Conector recto de flecha 18"/>
          <p:cNvCxnSpPr/>
          <p:nvPr/>
        </p:nvCxnSpPr>
        <p:spPr bwMode="auto">
          <a:xfrm>
            <a:off x="3059832" y="5915512"/>
            <a:ext cx="0" cy="269765"/>
          </a:xfrm>
          <a:prstGeom prst="straightConnector1">
            <a:avLst/>
          </a:prstGeom>
          <a:solidFill>
            <a:schemeClr val="accent1"/>
          </a:solidFill>
          <a:ln w="31750" cap="flat" cmpd="sng" algn="ctr">
            <a:solidFill>
              <a:srgbClr val="EF334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18" name="Rectangle 2"/>
          <p:cNvSpPr>
            <a:spLocks noGrp="1" noChangeArrowheads="1"/>
          </p:cNvSpPr>
          <p:nvPr>
            <p:ph type="title"/>
          </p:nvPr>
        </p:nvSpPr>
        <p:spPr bwMode="auto">
          <a:xfrm>
            <a:off x="971600" y="188640"/>
            <a:ext cx="7993062" cy="7920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s-ES" altLang="es-ES" sz="3400" b="1" dirty="0" smtClean="0">
                <a:solidFill>
                  <a:srgbClr val="EF3340"/>
                </a:solidFill>
              </a:rPr>
              <a:t>Dianas terapéuticas: ejemplo HER2</a:t>
            </a:r>
            <a:endParaRPr lang="es-ES" altLang="es-ES" sz="3400" dirty="0" smtClean="0">
              <a:solidFill>
                <a:srgbClr val="EF3340"/>
              </a:solidFill>
            </a:endParaRPr>
          </a:p>
        </p:txBody>
      </p:sp>
      <p:sp>
        <p:nvSpPr>
          <p:cNvPr id="5" name="CuadroTexto 4"/>
          <p:cNvSpPr txBox="1"/>
          <p:nvPr/>
        </p:nvSpPr>
        <p:spPr>
          <a:xfrm>
            <a:off x="1403734" y="5086517"/>
            <a:ext cx="7740265" cy="369332"/>
          </a:xfrm>
          <a:prstGeom prst="rect">
            <a:avLst/>
          </a:prstGeom>
          <a:noFill/>
        </p:spPr>
        <p:txBody>
          <a:bodyPr wrap="square" rtlCol="0">
            <a:spAutoFit/>
          </a:bodyPr>
          <a:lstStyle/>
          <a:p>
            <a:r>
              <a:rPr lang="es-ES" b="1" dirty="0" smtClean="0"/>
              <a:t>HER2</a:t>
            </a:r>
            <a:r>
              <a:rPr lang="es-ES" dirty="0" smtClean="0"/>
              <a:t>    =    </a:t>
            </a:r>
            <a:r>
              <a:rPr lang="es-ES" b="1" dirty="0" smtClean="0"/>
              <a:t>ERBB2</a:t>
            </a:r>
            <a:r>
              <a:rPr lang="es-ES" dirty="0" smtClean="0"/>
              <a:t>    =    </a:t>
            </a:r>
            <a:r>
              <a:rPr lang="es-ES" b="1" dirty="0" smtClean="0"/>
              <a:t>HER-2/</a:t>
            </a:r>
            <a:r>
              <a:rPr lang="es-ES" b="1" dirty="0" err="1" smtClean="0"/>
              <a:t>neu</a:t>
            </a:r>
            <a:r>
              <a:rPr lang="es-ES" dirty="0" smtClean="0"/>
              <a:t>     =     </a:t>
            </a:r>
            <a:r>
              <a:rPr lang="es-ES" b="1" dirty="0" smtClean="0"/>
              <a:t>NEU</a:t>
            </a:r>
            <a:r>
              <a:rPr lang="es-ES" dirty="0" smtClean="0"/>
              <a:t>    =   </a:t>
            </a:r>
            <a:r>
              <a:rPr lang="es-ES" b="1" dirty="0" smtClean="0"/>
              <a:t>CD340</a:t>
            </a:r>
            <a:r>
              <a:rPr lang="es-ES" dirty="0" smtClean="0"/>
              <a:t>   =   </a:t>
            </a:r>
            <a:r>
              <a:rPr lang="es-ES" b="1" dirty="0" smtClean="0"/>
              <a:t>p185</a:t>
            </a:r>
            <a:endParaRPr lang="es-ES" b="1" dirty="0"/>
          </a:p>
        </p:txBody>
      </p:sp>
      <p:sp>
        <p:nvSpPr>
          <p:cNvPr id="7" name="CuadroTexto 6"/>
          <p:cNvSpPr txBox="1"/>
          <p:nvPr/>
        </p:nvSpPr>
        <p:spPr>
          <a:xfrm>
            <a:off x="755576" y="5683085"/>
            <a:ext cx="8280920" cy="246221"/>
          </a:xfrm>
          <a:prstGeom prst="rect">
            <a:avLst/>
          </a:prstGeom>
          <a:noFill/>
        </p:spPr>
        <p:txBody>
          <a:bodyPr wrap="square" rtlCol="0">
            <a:spAutoFit/>
          </a:bodyPr>
          <a:lstStyle/>
          <a:p>
            <a:r>
              <a:rPr lang="es-ES" sz="1000" b="1" dirty="0" smtClean="0">
                <a:solidFill>
                  <a:schemeClr val="tx2"/>
                </a:solidFill>
              </a:rPr>
              <a:t>Receptor 2 del factor de crecimiento epidérmico                                                                                  Cúmulo de diferenciación 340    </a:t>
            </a:r>
            <a:endParaRPr lang="es-ES" sz="1000" b="1" dirty="0">
              <a:solidFill>
                <a:schemeClr val="tx2"/>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599263529"/>
              </p:ext>
            </p:extLst>
          </p:nvPr>
        </p:nvGraphicFramePr>
        <p:xfrm>
          <a:off x="1475655" y="1149564"/>
          <a:ext cx="3561174" cy="3431564"/>
        </p:xfrm>
        <a:graphic>
          <a:graphicData uri="http://schemas.openxmlformats.org/drawingml/2006/table">
            <a:tbl>
              <a:tblPr firstRow="1" firstCol="1" bandRow="1"/>
              <a:tblGrid>
                <a:gridCol w="1274823">
                  <a:extLst>
                    <a:ext uri="{9D8B030D-6E8A-4147-A177-3AD203B41FA5}">
                      <a16:colId xmlns:a16="http://schemas.microsoft.com/office/drawing/2014/main" val="3542746421"/>
                    </a:ext>
                  </a:extLst>
                </a:gridCol>
                <a:gridCol w="727011">
                  <a:extLst>
                    <a:ext uri="{9D8B030D-6E8A-4147-A177-3AD203B41FA5}">
                      <a16:colId xmlns:a16="http://schemas.microsoft.com/office/drawing/2014/main" val="1218536021"/>
                    </a:ext>
                  </a:extLst>
                </a:gridCol>
                <a:gridCol w="779670">
                  <a:extLst>
                    <a:ext uri="{9D8B030D-6E8A-4147-A177-3AD203B41FA5}">
                      <a16:colId xmlns:a16="http://schemas.microsoft.com/office/drawing/2014/main" val="4006955068"/>
                    </a:ext>
                  </a:extLst>
                </a:gridCol>
                <a:gridCol w="779670">
                  <a:extLst>
                    <a:ext uri="{9D8B030D-6E8A-4147-A177-3AD203B41FA5}">
                      <a16:colId xmlns:a16="http://schemas.microsoft.com/office/drawing/2014/main" val="3079074286"/>
                    </a:ext>
                  </a:extLst>
                </a:gridCol>
              </a:tblGrid>
              <a:tr h="264559">
                <a:tc gridSpan="4">
                  <a:txBody>
                    <a:bodyPr/>
                    <a:lstStyle/>
                    <a:p>
                      <a:pPr algn="ctr">
                        <a:lnSpc>
                          <a:spcPct val="107000"/>
                        </a:lnSpc>
                        <a:spcAft>
                          <a:spcPts val="0"/>
                        </a:spcAft>
                      </a:pPr>
                      <a:r>
                        <a:rPr lang="es-ES" sz="1100" b="1" baseline="0" dirty="0">
                          <a:solidFill>
                            <a:srgbClr val="EF3340"/>
                          </a:solidFill>
                          <a:effectLst/>
                          <a:latin typeface="Arial" panose="020B0604020202020204" pitchFamily="34" charset="0"/>
                          <a:ea typeface="Calibri" panose="020F0502020204030204" pitchFamily="34" charset="0"/>
                          <a:cs typeface="Times New Roman" panose="02020603050405020304" pitchFamily="18" charset="0"/>
                        </a:rPr>
                        <a:t>Terapias dirigidas en cáncer de mama</a:t>
                      </a:r>
                      <a:endParaRPr lang="es-ES" sz="1100" baseline="0" dirty="0">
                        <a:solidFill>
                          <a:srgbClr val="EF33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66161653"/>
                  </a:ext>
                </a:extLst>
              </a:tr>
              <a:tr h="217263">
                <a:tc>
                  <a:txBody>
                    <a:bodyPr/>
                    <a:lstStyle/>
                    <a:p>
                      <a:pPr>
                        <a:lnSpc>
                          <a:spcPct val="107000"/>
                        </a:lnSpc>
                        <a:spcAft>
                          <a:spcPts val="0"/>
                        </a:spcAft>
                      </a:pPr>
                      <a:r>
                        <a:rPr lang="es-ES" sz="1100" b="1" i="1" dirty="0">
                          <a:effectLst/>
                          <a:latin typeface="Arial" panose="020B0604020202020204" pitchFamily="34" charset="0"/>
                          <a:ea typeface="Calibri" panose="020F0502020204030204" pitchFamily="34" charset="0"/>
                          <a:cs typeface="Times New Roman" panose="02020603050405020304" pitchFamily="18" charset="0"/>
                        </a:rPr>
                        <a:t>Medicamento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a:lnSpc>
                          <a:spcPct val="107000"/>
                        </a:lnSpc>
                        <a:spcAft>
                          <a:spcPts val="0"/>
                        </a:spcAft>
                      </a:pPr>
                      <a:r>
                        <a:rPr lang="es-ES" sz="1100" b="1" i="1" dirty="0">
                          <a:effectLst/>
                          <a:latin typeface="Arial" panose="020B0604020202020204" pitchFamily="34" charset="0"/>
                          <a:ea typeface="Calibri" panose="020F0502020204030204" pitchFamily="34" charset="0"/>
                          <a:cs typeface="Times New Roman" panose="02020603050405020304" pitchFamily="18" charset="0"/>
                        </a:rPr>
                        <a:t>Indicación según diana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820940737"/>
                  </a:ext>
                </a:extLst>
              </a:tr>
              <a:tr h="217263">
                <a:tc>
                  <a:txBody>
                    <a:bodyPr/>
                    <a:lstStyle/>
                    <a:p>
                      <a:pPr>
                        <a:lnSpc>
                          <a:spcPct val="107000"/>
                        </a:lnSpc>
                        <a:spcAft>
                          <a:spcPts val="0"/>
                        </a:spcAft>
                      </a:pPr>
                      <a:r>
                        <a:rPr lang="es-ES" sz="11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100" b="1" dirty="0">
                          <a:solidFill>
                            <a:srgbClr val="EF3340"/>
                          </a:solidFill>
                          <a:effectLst/>
                          <a:latin typeface="Arial" panose="020B0604020202020204" pitchFamily="34" charset="0"/>
                          <a:ea typeface="Calibri" panose="020F0502020204030204" pitchFamily="34" charset="0"/>
                          <a:cs typeface="Times New Roman" panose="02020603050405020304" pitchFamily="18" charset="0"/>
                        </a:rPr>
                        <a:t>RH</a:t>
                      </a:r>
                      <a:endParaRPr lang="es-ES" sz="1100" dirty="0">
                        <a:solidFill>
                          <a:srgbClr val="EF33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100" b="1" dirty="0" smtClean="0">
                          <a:solidFill>
                            <a:srgbClr val="EF3340"/>
                          </a:solidFill>
                          <a:effectLst/>
                          <a:latin typeface="Arial" panose="020B0604020202020204" pitchFamily="34" charset="0"/>
                          <a:ea typeface="Calibri" panose="020F0502020204030204" pitchFamily="34" charset="0"/>
                          <a:cs typeface="Times New Roman" panose="02020603050405020304" pitchFamily="18" charset="0"/>
                        </a:rPr>
                        <a:t>HER2</a:t>
                      </a:r>
                      <a:endParaRPr lang="es-ES" sz="1100" dirty="0">
                        <a:solidFill>
                          <a:srgbClr val="EF33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100" b="1" dirty="0">
                          <a:solidFill>
                            <a:srgbClr val="EF3340"/>
                          </a:solidFill>
                          <a:effectLst/>
                          <a:latin typeface="Arial" panose="020B0604020202020204" pitchFamily="34" charset="0"/>
                          <a:ea typeface="Calibri" panose="020F0502020204030204" pitchFamily="34" charset="0"/>
                          <a:cs typeface="Times New Roman" panose="02020603050405020304" pitchFamily="18" charset="0"/>
                        </a:rPr>
                        <a:t>BRCA</a:t>
                      </a:r>
                      <a:endParaRPr lang="es-ES" sz="1100" dirty="0">
                        <a:solidFill>
                          <a:srgbClr val="EF33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994885"/>
                  </a:ext>
                </a:extLst>
              </a:tr>
              <a:tr h="177732">
                <a:tc>
                  <a:txBody>
                    <a:bodyPr/>
                    <a:lstStyle/>
                    <a:p>
                      <a:pPr>
                        <a:lnSpc>
                          <a:spcPct val="107000"/>
                        </a:lnSpc>
                        <a:spcAft>
                          <a:spcPts val="0"/>
                        </a:spcAft>
                      </a:pPr>
                      <a:r>
                        <a:rPr lang="es-ES" sz="900" b="1">
                          <a:effectLst/>
                          <a:latin typeface="Arial" panose="020B0604020202020204" pitchFamily="34" charset="0"/>
                          <a:ea typeface="Calibri" panose="020F0502020204030204" pitchFamily="34" charset="0"/>
                          <a:cs typeface="Times New Roman" panose="02020603050405020304" pitchFamily="18" charset="0"/>
                        </a:rPr>
                        <a:t>Abemaciclib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extLst>
                  <a:ext uri="{0D108BD9-81ED-4DB2-BD59-A6C34878D82A}">
                    <a16:rowId xmlns:a16="http://schemas.microsoft.com/office/drawing/2014/main" val="3183890179"/>
                  </a:ext>
                </a:extLst>
              </a:tr>
              <a:tr h="177732">
                <a:tc>
                  <a:txBody>
                    <a:bodyPr/>
                    <a:lstStyle/>
                    <a:p>
                      <a:pPr>
                        <a:lnSpc>
                          <a:spcPct val="107000"/>
                        </a:lnSpc>
                        <a:spcAft>
                          <a:spcPts val="0"/>
                        </a:spcAft>
                      </a:pPr>
                      <a:r>
                        <a:rPr lang="es-ES" sz="900" b="1">
                          <a:effectLst/>
                          <a:latin typeface="Arial" panose="020B0604020202020204" pitchFamily="34" charset="0"/>
                          <a:ea typeface="Calibri" panose="020F0502020204030204" pitchFamily="34" charset="0"/>
                          <a:cs typeface="Times New Roman" panose="02020603050405020304" pitchFamily="18" charset="0"/>
                        </a:rPr>
                        <a:t>Palbociclib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extLst>
                  <a:ext uri="{0D108BD9-81ED-4DB2-BD59-A6C34878D82A}">
                    <a16:rowId xmlns:a16="http://schemas.microsoft.com/office/drawing/2014/main" val="1891630825"/>
                  </a:ext>
                </a:extLst>
              </a:tr>
              <a:tr h="177732">
                <a:tc>
                  <a:txBody>
                    <a:bodyPr/>
                    <a:lstStyle/>
                    <a:p>
                      <a:pPr>
                        <a:lnSpc>
                          <a:spcPct val="107000"/>
                        </a:lnSpc>
                        <a:spcAft>
                          <a:spcPts val="0"/>
                        </a:spcAft>
                      </a:pPr>
                      <a:r>
                        <a:rPr lang="es-ES" sz="900" b="1">
                          <a:effectLst/>
                          <a:latin typeface="Arial" panose="020B0604020202020204" pitchFamily="34" charset="0"/>
                          <a:ea typeface="Calibri" panose="020F0502020204030204" pitchFamily="34" charset="0"/>
                          <a:cs typeface="Times New Roman" panose="02020603050405020304" pitchFamily="18" charset="0"/>
                        </a:rPr>
                        <a:t>Ribociclib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extLst>
                  <a:ext uri="{0D108BD9-81ED-4DB2-BD59-A6C34878D82A}">
                    <a16:rowId xmlns:a16="http://schemas.microsoft.com/office/drawing/2014/main" val="3628483207"/>
                  </a:ext>
                </a:extLst>
              </a:tr>
              <a:tr h="177732">
                <a:tc>
                  <a:txBody>
                    <a:bodyPr/>
                    <a:lstStyle/>
                    <a:p>
                      <a:pPr>
                        <a:lnSpc>
                          <a:spcPct val="107000"/>
                        </a:lnSpc>
                        <a:spcAft>
                          <a:spcPts val="0"/>
                        </a:spcAft>
                      </a:pPr>
                      <a:r>
                        <a:rPr lang="es-ES" sz="900" b="1">
                          <a:effectLst/>
                          <a:latin typeface="Arial" panose="020B0604020202020204" pitchFamily="34" charset="0"/>
                          <a:ea typeface="Calibri" panose="020F0502020204030204" pitchFamily="34" charset="0"/>
                          <a:cs typeface="Times New Roman" panose="02020603050405020304" pitchFamily="18" charset="0"/>
                        </a:rPr>
                        <a:t>Everolimús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extLst>
                  <a:ext uri="{0D108BD9-81ED-4DB2-BD59-A6C34878D82A}">
                    <a16:rowId xmlns:a16="http://schemas.microsoft.com/office/drawing/2014/main" val="1623896708"/>
                  </a:ext>
                </a:extLst>
              </a:tr>
              <a:tr h="177732">
                <a:tc>
                  <a:txBody>
                    <a:bodyPr/>
                    <a:lstStyle/>
                    <a:p>
                      <a:pPr>
                        <a:lnSpc>
                          <a:spcPct val="107000"/>
                        </a:lnSpc>
                        <a:spcAft>
                          <a:spcPts val="0"/>
                        </a:spcAft>
                      </a:pPr>
                      <a:r>
                        <a:rPr lang="es-ES" sz="900" b="1">
                          <a:effectLst/>
                          <a:latin typeface="Arial" panose="020B0604020202020204" pitchFamily="34" charset="0"/>
                          <a:ea typeface="Calibri" panose="020F0502020204030204" pitchFamily="34" charset="0"/>
                          <a:cs typeface="Times New Roman" panose="02020603050405020304" pitchFamily="18" charset="0"/>
                        </a:rPr>
                        <a:t>Pertuzumab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5E7"/>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5E7"/>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5E7"/>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5E7"/>
                    </a:solidFill>
                  </a:tcPr>
                </a:tc>
                <a:extLst>
                  <a:ext uri="{0D108BD9-81ED-4DB2-BD59-A6C34878D82A}">
                    <a16:rowId xmlns:a16="http://schemas.microsoft.com/office/drawing/2014/main" val="3630915705"/>
                  </a:ext>
                </a:extLst>
              </a:tr>
              <a:tr h="177732">
                <a:tc>
                  <a:txBody>
                    <a:bodyPr/>
                    <a:lstStyle/>
                    <a:p>
                      <a:pPr>
                        <a:lnSpc>
                          <a:spcPct val="107000"/>
                        </a:lnSpc>
                        <a:spcAft>
                          <a:spcPts val="0"/>
                        </a:spcAft>
                      </a:pPr>
                      <a:r>
                        <a:rPr lang="es-ES" sz="900" b="1">
                          <a:effectLst/>
                          <a:latin typeface="Arial" panose="020B0604020202020204" pitchFamily="34" charset="0"/>
                          <a:ea typeface="Calibri" panose="020F0502020204030204" pitchFamily="34" charset="0"/>
                          <a:cs typeface="Times New Roman" panose="02020603050405020304" pitchFamily="18" charset="0"/>
                        </a:rPr>
                        <a:t>Trastuzumab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5E7"/>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5E7"/>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5E7"/>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5E7"/>
                    </a:solidFill>
                  </a:tcPr>
                </a:tc>
                <a:extLst>
                  <a:ext uri="{0D108BD9-81ED-4DB2-BD59-A6C34878D82A}">
                    <a16:rowId xmlns:a16="http://schemas.microsoft.com/office/drawing/2014/main" val="276750435"/>
                  </a:ext>
                </a:extLst>
              </a:tr>
              <a:tr h="177732">
                <a:tc>
                  <a:txBody>
                    <a:bodyPr/>
                    <a:lstStyle/>
                    <a:p>
                      <a:pPr>
                        <a:lnSpc>
                          <a:spcPct val="107000"/>
                        </a:lnSpc>
                        <a:spcAft>
                          <a:spcPts val="0"/>
                        </a:spcAft>
                      </a:pPr>
                      <a:r>
                        <a:rPr lang="es-ES" sz="900" b="1">
                          <a:effectLst/>
                          <a:latin typeface="Arial" panose="020B0604020202020204" pitchFamily="34" charset="0"/>
                          <a:ea typeface="Calibri" panose="020F0502020204030204" pitchFamily="34" charset="0"/>
                          <a:cs typeface="Times New Roman" panose="02020603050405020304" pitchFamily="18" charset="0"/>
                        </a:rPr>
                        <a:t>Lapatinib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extLst>
                  <a:ext uri="{0D108BD9-81ED-4DB2-BD59-A6C34878D82A}">
                    <a16:rowId xmlns:a16="http://schemas.microsoft.com/office/drawing/2014/main" val="2016862825"/>
                  </a:ext>
                </a:extLst>
              </a:tr>
              <a:tr h="177732">
                <a:tc>
                  <a:txBody>
                    <a:bodyPr/>
                    <a:lstStyle/>
                    <a:p>
                      <a:pPr>
                        <a:lnSpc>
                          <a:spcPct val="107000"/>
                        </a:lnSpc>
                        <a:spcAft>
                          <a:spcPts val="0"/>
                        </a:spcAft>
                      </a:pPr>
                      <a:r>
                        <a:rPr lang="es-ES" sz="900" b="1">
                          <a:effectLst/>
                          <a:latin typeface="Arial" panose="020B0604020202020204" pitchFamily="34" charset="0"/>
                          <a:ea typeface="Calibri" panose="020F0502020204030204" pitchFamily="34" charset="0"/>
                          <a:cs typeface="Times New Roman" panose="02020603050405020304" pitchFamily="18" charset="0"/>
                        </a:rPr>
                        <a:t>Olaparib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extLst>
                  <a:ext uri="{0D108BD9-81ED-4DB2-BD59-A6C34878D82A}">
                    <a16:rowId xmlns:a16="http://schemas.microsoft.com/office/drawing/2014/main" val="1074726129"/>
                  </a:ext>
                </a:extLst>
              </a:tr>
              <a:tr h="177732">
                <a:tc>
                  <a:txBody>
                    <a:bodyPr/>
                    <a:lstStyle/>
                    <a:p>
                      <a:pPr>
                        <a:lnSpc>
                          <a:spcPct val="107000"/>
                        </a:lnSpc>
                        <a:spcAft>
                          <a:spcPts val="0"/>
                        </a:spcAft>
                      </a:pPr>
                      <a:r>
                        <a:rPr lang="es-ES" sz="900" b="1">
                          <a:effectLst/>
                          <a:latin typeface="Arial" panose="020B0604020202020204" pitchFamily="34" charset="0"/>
                          <a:ea typeface="Calibri" panose="020F0502020204030204" pitchFamily="34" charset="0"/>
                          <a:cs typeface="Times New Roman" panose="02020603050405020304" pitchFamily="18" charset="0"/>
                        </a:rPr>
                        <a:t>Talazoparib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tc>
                  <a:txBody>
                    <a:bodyPr/>
                    <a:lstStyle/>
                    <a:p>
                      <a:pPr algn="ctr">
                        <a:lnSpc>
                          <a:spcPct val="107000"/>
                        </a:lnSpc>
                        <a:spcAft>
                          <a:spcPts val="0"/>
                        </a:spcAft>
                      </a:pPr>
                      <a:r>
                        <a:rPr lang="es-ES" sz="900">
                          <a:effectLst/>
                          <a:latin typeface="Arial" panose="020B0604020202020204" pitchFamily="34" charset="0"/>
                          <a:ea typeface="Calibri" panose="020F0502020204030204" pitchFamily="34" charset="0"/>
                          <a:cs typeface="Times New Roman" panose="02020603050405020304" pitchFamily="18"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BB3"/>
                    </a:solidFill>
                  </a:tcPr>
                </a:tc>
                <a:extLst>
                  <a:ext uri="{0D108BD9-81ED-4DB2-BD59-A6C34878D82A}">
                    <a16:rowId xmlns:a16="http://schemas.microsoft.com/office/drawing/2014/main" val="3690916695"/>
                  </a:ext>
                </a:extLst>
              </a:tr>
              <a:tr h="375229">
                <a:tc>
                  <a:txBody>
                    <a:bodyPr/>
                    <a:lstStyle/>
                    <a:p>
                      <a:pPr>
                        <a:lnSpc>
                          <a:spcPct val="107000"/>
                        </a:lnSpc>
                        <a:spcAft>
                          <a:spcPts val="0"/>
                        </a:spcAft>
                      </a:pPr>
                      <a:r>
                        <a:rPr lang="es-ES" sz="900" b="1">
                          <a:effectLst/>
                          <a:latin typeface="Arial" panose="020B0604020202020204" pitchFamily="34" charset="0"/>
                          <a:ea typeface="Calibri" panose="020F0502020204030204" pitchFamily="34" charset="0"/>
                          <a:cs typeface="Times New Roman" panose="02020603050405020304" pitchFamily="18" charset="0"/>
                        </a:rPr>
                        <a:t>Bevacizumab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5E7"/>
                    </a:solidFill>
                  </a:tcPr>
                </a:tc>
                <a:tc gridSpan="3">
                  <a:txBody>
                    <a:bodyPr/>
                    <a:lstStyle/>
                    <a:p>
                      <a:pPr algn="ctr">
                        <a:lnSpc>
                          <a:spcPct val="107000"/>
                        </a:lnSpc>
                        <a:spcAft>
                          <a:spcPts val="0"/>
                        </a:spcAft>
                      </a:pPr>
                      <a:r>
                        <a:rPr lang="es-ES" sz="1100" b="1" dirty="0">
                          <a:solidFill>
                            <a:srgbClr val="EF3340"/>
                          </a:solidFill>
                          <a:effectLst/>
                          <a:latin typeface="Arial" panose="020B0604020202020204" pitchFamily="34" charset="0"/>
                          <a:ea typeface="Calibri" panose="020F0502020204030204" pitchFamily="34" charset="0"/>
                          <a:cs typeface="Times New Roman" panose="02020603050405020304" pitchFamily="18" charset="0"/>
                        </a:rPr>
                        <a:t>VEGFR</a:t>
                      </a:r>
                      <a:endParaRPr lang="es-ES" sz="1100" dirty="0">
                        <a:solidFill>
                          <a:srgbClr val="EF334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lang="es-ES" sz="800" b="1"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metastásico</a:t>
                      </a:r>
                      <a:r>
                        <a:rPr lang="es-ES"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avanzado)</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157154963"/>
                  </a:ext>
                </a:extLst>
              </a:tr>
              <a:tr h="757662">
                <a:tc gridSpan="4">
                  <a:txBody>
                    <a:bodyPr/>
                    <a:lstStyle/>
                    <a:p>
                      <a:pPr>
                        <a:lnSpc>
                          <a:spcPct val="107000"/>
                        </a:lnSpc>
                        <a:spcAft>
                          <a:spcPts val="0"/>
                        </a:spcAft>
                      </a:pPr>
                      <a:r>
                        <a:rPr lang="es-ES" sz="700" b="1" dirty="0">
                          <a:effectLst/>
                          <a:latin typeface="Arial" panose="020B060402020202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700" b="1" dirty="0" smtClean="0">
                          <a:effectLst/>
                          <a:latin typeface="Arial" panose="020B0604020202020204" pitchFamily="34" charset="0"/>
                          <a:ea typeface="Calibri" panose="020F0502020204030204" pitchFamily="34" charset="0"/>
                          <a:cs typeface="Times New Roman" panose="02020603050405020304" pitchFamily="18" charset="0"/>
                        </a:rPr>
                        <a:t>     Molécula </a:t>
                      </a:r>
                      <a:r>
                        <a:rPr lang="es-ES" sz="700" b="1" dirty="0">
                          <a:effectLst/>
                          <a:latin typeface="Arial" panose="020B0604020202020204" pitchFamily="34" charset="0"/>
                          <a:ea typeface="Calibri" panose="020F0502020204030204" pitchFamily="34" charset="0"/>
                          <a:cs typeface="Times New Roman" panose="02020603050405020304" pitchFamily="18" charset="0"/>
                        </a:rPr>
                        <a:t>pequeña   </a:t>
                      </a:r>
                      <a:r>
                        <a:rPr lang="es-ES" sz="700" b="1" dirty="0" smtClean="0">
                          <a:effectLst/>
                          <a:latin typeface="Arial" panose="020B0604020202020204" pitchFamily="34" charset="0"/>
                          <a:ea typeface="Calibri" panose="020F0502020204030204" pitchFamily="34" charset="0"/>
                          <a:cs typeface="Times New Roman" panose="02020603050405020304" pitchFamily="18" charset="0"/>
                        </a:rPr>
                        <a:t>                                          Anticuerpo </a:t>
                      </a:r>
                      <a:r>
                        <a:rPr lang="es-ES" sz="700" b="1" dirty="0">
                          <a:effectLst/>
                          <a:latin typeface="Arial" panose="020B0604020202020204" pitchFamily="34" charset="0"/>
                          <a:ea typeface="Calibri" panose="020F0502020204030204" pitchFamily="34" charset="0"/>
                          <a:cs typeface="Times New Roman" panose="02020603050405020304" pitchFamily="18" charset="0"/>
                        </a:rPr>
                        <a:t>monoclonal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700" b="1" dirty="0">
                          <a:effectLst/>
                          <a:latin typeface="Arial" panose="020B060402020202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700" b="1" dirty="0">
                          <a:effectLst/>
                          <a:latin typeface="Arial" panose="020B0604020202020204" pitchFamily="34" charset="0"/>
                          <a:ea typeface="Calibri" panose="020F0502020204030204" pitchFamily="34" charset="0"/>
                          <a:cs typeface="Times New Roman" panose="02020603050405020304" pitchFamily="18" charset="0"/>
                        </a:rPr>
                        <a:t>BRCA</a:t>
                      </a:r>
                      <a:r>
                        <a:rPr lang="es-ES" sz="700" dirty="0">
                          <a:effectLst/>
                          <a:latin typeface="Arial" panose="020B0604020202020204" pitchFamily="34" charset="0"/>
                          <a:ea typeface="Calibri" panose="020F0502020204030204" pitchFamily="34" charset="0"/>
                          <a:cs typeface="Times New Roman" panose="02020603050405020304" pitchFamily="18" charset="0"/>
                        </a:rPr>
                        <a:t>: gen supresor de tumor BRCA; </a:t>
                      </a:r>
                      <a:r>
                        <a:rPr lang="es-ES" sz="700" b="1" dirty="0">
                          <a:effectLst/>
                          <a:latin typeface="Arial" panose="020B0604020202020204" pitchFamily="34" charset="0"/>
                          <a:ea typeface="Calibri" panose="020F0502020204030204" pitchFamily="34" charset="0"/>
                          <a:cs typeface="Times New Roman" panose="02020603050405020304" pitchFamily="18" charset="0"/>
                        </a:rPr>
                        <a:t>HER</a:t>
                      </a:r>
                      <a:r>
                        <a:rPr lang="es-ES" sz="700" dirty="0">
                          <a:effectLst/>
                          <a:latin typeface="Arial" panose="020B0604020202020204" pitchFamily="34" charset="0"/>
                          <a:ea typeface="Calibri" panose="020F0502020204030204" pitchFamily="34" charset="0"/>
                          <a:cs typeface="Times New Roman" panose="02020603050405020304" pitchFamily="18" charset="0"/>
                        </a:rPr>
                        <a:t>: receptor 2 del factor de crecimiento epidérmico humano; </a:t>
                      </a:r>
                      <a:r>
                        <a:rPr lang="es-ES" sz="700" b="1" dirty="0">
                          <a:effectLst/>
                          <a:latin typeface="Arial" panose="020B0604020202020204" pitchFamily="34" charset="0"/>
                          <a:ea typeface="Calibri" panose="020F0502020204030204" pitchFamily="34" charset="0"/>
                          <a:cs typeface="Times New Roman" panose="02020603050405020304" pitchFamily="18" charset="0"/>
                        </a:rPr>
                        <a:t>RH</a:t>
                      </a:r>
                      <a:r>
                        <a:rPr lang="es-ES" sz="700" dirty="0">
                          <a:effectLst/>
                          <a:latin typeface="Arial" panose="020B0604020202020204" pitchFamily="34" charset="0"/>
                          <a:ea typeface="Calibri" panose="020F0502020204030204" pitchFamily="34" charset="0"/>
                          <a:cs typeface="Times New Roman" panose="02020603050405020304" pitchFamily="18" charset="0"/>
                        </a:rPr>
                        <a:t>: receptor hormonal; </a:t>
                      </a:r>
                      <a:r>
                        <a:rPr lang="es-ES" sz="700" b="1" dirty="0">
                          <a:effectLst/>
                          <a:latin typeface="Arial" panose="020B0604020202020204" pitchFamily="34" charset="0"/>
                          <a:ea typeface="Calibri" panose="020F0502020204030204" pitchFamily="34" charset="0"/>
                          <a:cs typeface="Times New Roman" panose="02020603050405020304" pitchFamily="18" charset="0"/>
                        </a:rPr>
                        <a:t>VEGFR</a:t>
                      </a:r>
                      <a:r>
                        <a:rPr lang="es-ES" sz="700" dirty="0">
                          <a:effectLst/>
                          <a:latin typeface="Arial" panose="020B0604020202020204" pitchFamily="34" charset="0"/>
                          <a:ea typeface="Calibri" panose="020F0502020204030204" pitchFamily="34" charset="0"/>
                          <a:cs typeface="Times New Roman" panose="02020603050405020304" pitchFamily="18" charset="0"/>
                        </a:rPr>
                        <a:t>: receptor del factor de crecimiento endotelial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03461116"/>
                  </a:ext>
                </a:extLst>
              </a:tr>
            </a:tbl>
          </a:graphicData>
        </a:graphic>
      </p:graphicFrame>
      <p:sp>
        <p:nvSpPr>
          <p:cNvPr id="8" name="CuadroTexto 7"/>
          <p:cNvSpPr txBox="1"/>
          <p:nvPr/>
        </p:nvSpPr>
        <p:spPr>
          <a:xfrm flipH="1">
            <a:off x="5241941" y="1541548"/>
            <a:ext cx="3700678" cy="2523768"/>
          </a:xfrm>
          <a:prstGeom prst="rect">
            <a:avLst/>
          </a:prstGeom>
          <a:solidFill>
            <a:schemeClr val="bg1"/>
          </a:solidFill>
        </p:spPr>
        <p:txBody>
          <a:bodyPr wrap="square" rtlCol="0">
            <a:spAutoFit/>
          </a:bodyPr>
          <a:lstStyle/>
          <a:p>
            <a:pPr algn="ctr"/>
            <a:r>
              <a:rPr lang="es-ES" b="1" dirty="0" smtClean="0"/>
              <a:t>HER2</a:t>
            </a:r>
            <a:r>
              <a:rPr lang="es-ES" dirty="0" smtClean="0"/>
              <a:t> </a:t>
            </a:r>
          </a:p>
          <a:p>
            <a:pPr algn="ctr"/>
            <a:endParaRPr lang="es-ES" sz="1400" dirty="0">
              <a:solidFill>
                <a:schemeClr val="tx2"/>
              </a:solidFill>
            </a:endParaRPr>
          </a:p>
          <a:p>
            <a:pPr algn="ctr"/>
            <a:endParaRPr lang="es-ES" sz="1400" dirty="0" smtClean="0">
              <a:solidFill>
                <a:schemeClr val="tx2"/>
              </a:solidFill>
            </a:endParaRPr>
          </a:p>
          <a:p>
            <a:pPr algn="ctr"/>
            <a:endParaRPr lang="es-ES" sz="1400" dirty="0">
              <a:solidFill>
                <a:schemeClr val="tx2"/>
              </a:solidFill>
            </a:endParaRPr>
          </a:p>
          <a:p>
            <a:pPr algn="ctr"/>
            <a:r>
              <a:rPr lang="es-ES" sz="1400" dirty="0" smtClean="0">
                <a:solidFill>
                  <a:schemeClr val="tx2"/>
                </a:solidFill>
              </a:rPr>
              <a:t>está </a:t>
            </a:r>
            <a:r>
              <a:rPr lang="es-ES" sz="1400" dirty="0">
                <a:solidFill>
                  <a:schemeClr val="tx2"/>
                </a:solidFill>
              </a:rPr>
              <a:t>asociado al </a:t>
            </a:r>
            <a:r>
              <a:rPr lang="es-ES" sz="1400" b="1" dirty="0" smtClean="0"/>
              <a:t>R</a:t>
            </a:r>
            <a:r>
              <a:rPr lang="es-ES" sz="1400" dirty="0" smtClean="0">
                <a:solidFill>
                  <a:schemeClr val="tx2"/>
                </a:solidFill>
              </a:rPr>
              <a:t>eceptor </a:t>
            </a:r>
            <a:r>
              <a:rPr lang="es-ES" sz="1400" b="1" dirty="0"/>
              <a:t>2</a:t>
            </a:r>
            <a:r>
              <a:rPr lang="es-ES" sz="1400" dirty="0">
                <a:solidFill>
                  <a:schemeClr val="tx2"/>
                </a:solidFill>
              </a:rPr>
              <a:t> del </a:t>
            </a:r>
            <a:r>
              <a:rPr lang="es-ES" sz="1400" b="1" dirty="0" smtClean="0"/>
              <a:t>E</a:t>
            </a:r>
            <a:r>
              <a:rPr lang="es-ES" sz="1400" dirty="0" smtClean="0">
                <a:solidFill>
                  <a:schemeClr val="tx2"/>
                </a:solidFill>
              </a:rPr>
              <a:t>GF </a:t>
            </a:r>
          </a:p>
          <a:p>
            <a:pPr algn="ctr"/>
            <a:r>
              <a:rPr lang="es-ES" sz="1400" dirty="0" smtClean="0">
                <a:solidFill>
                  <a:schemeClr val="tx2"/>
                </a:solidFill>
              </a:rPr>
              <a:t>(factor de crecimiento epidérmico) </a:t>
            </a:r>
            <a:r>
              <a:rPr lang="es-ES" sz="1400" b="1" dirty="0" smtClean="0"/>
              <a:t>H</a:t>
            </a:r>
            <a:r>
              <a:rPr lang="es-ES" sz="1400" dirty="0" smtClean="0">
                <a:solidFill>
                  <a:schemeClr val="tx2"/>
                </a:solidFill>
              </a:rPr>
              <a:t>umano </a:t>
            </a:r>
          </a:p>
          <a:p>
            <a:pPr algn="ctr"/>
            <a:endParaRPr lang="es-ES" sz="1400" dirty="0">
              <a:solidFill>
                <a:schemeClr val="tx2"/>
              </a:solidFill>
            </a:endParaRPr>
          </a:p>
          <a:p>
            <a:pPr algn="ctr"/>
            <a:endParaRPr lang="es-ES" sz="1400" dirty="0" smtClean="0">
              <a:solidFill>
                <a:schemeClr val="tx2"/>
              </a:solidFill>
            </a:endParaRPr>
          </a:p>
          <a:p>
            <a:pPr algn="ctr"/>
            <a:endParaRPr lang="es-ES" sz="1400" dirty="0" smtClean="0">
              <a:solidFill>
                <a:schemeClr val="tx2"/>
              </a:solidFill>
            </a:endParaRPr>
          </a:p>
          <a:p>
            <a:pPr algn="ctr"/>
            <a:r>
              <a:rPr lang="es-ES" sz="1400" dirty="0">
                <a:solidFill>
                  <a:schemeClr val="tx2"/>
                </a:solidFill>
              </a:rPr>
              <a:t>q</a:t>
            </a:r>
            <a:r>
              <a:rPr lang="es-ES" sz="1400" dirty="0" smtClean="0">
                <a:solidFill>
                  <a:schemeClr val="tx2"/>
                </a:solidFill>
              </a:rPr>
              <a:t>ue es un receptor de superficie celular que activa las tirosina-quinasas (RTK)</a:t>
            </a:r>
            <a:endParaRPr lang="es-ES" sz="1400" dirty="0">
              <a:solidFill>
                <a:schemeClr val="tx2"/>
              </a:solidFill>
            </a:endParaRPr>
          </a:p>
        </p:txBody>
      </p:sp>
      <p:cxnSp>
        <p:nvCxnSpPr>
          <p:cNvPr id="10" name="Conector recto de flecha 9"/>
          <p:cNvCxnSpPr/>
          <p:nvPr/>
        </p:nvCxnSpPr>
        <p:spPr bwMode="auto">
          <a:xfrm>
            <a:off x="7092280" y="1916832"/>
            <a:ext cx="0" cy="486146"/>
          </a:xfrm>
          <a:prstGeom prst="straightConnector1">
            <a:avLst/>
          </a:prstGeom>
          <a:solidFill>
            <a:schemeClr val="accent1"/>
          </a:solidFill>
          <a:ln w="31750" cap="flat" cmpd="sng" algn="ctr">
            <a:solidFill>
              <a:srgbClr val="EF334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ector recto de flecha 11"/>
          <p:cNvCxnSpPr/>
          <p:nvPr/>
        </p:nvCxnSpPr>
        <p:spPr bwMode="auto">
          <a:xfrm>
            <a:off x="7092280" y="3068960"/>
            <a:ext cx="0" cy="486146"/>
          </a:xfrm>
          <a:prstGeom prst="straightConnector1">
            <a:avLst/>
          </a:prstGeom>
          <a:solidFill>
            <a:schemeClr val="accent1"/>
          </a:solidFill>
          <a:ln w="31750" cap="flat" cmpd="sng" algn="ctr">
            <a:solidFill>
              <a:srgbClr val="EF334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CuadroTexto 10"/>
          <p:cNvSpPr txBox="1"/>
          <p:nvPr/>
        </p:nvSpPr>
        <p:spPr>
          <a:xfrm>
            <a:off x="1403734" y="4711719"/>
            <a:ext cx="2460471" cy="369332"/>
          </a:xfrm>
          <a:prstGeom prst="rect">
            <a:avLst/>
          </a:prstGeom>
          <a:noFill/>
        </p:spPr>
        <p:txBody>
          <a:bodyPr wrap="square" rtlCol="0">
            <a:spAutoFit/>
          </a:bodyPr>
          <a:lstStyle/>
          <a:p>
            <a:r>
              <a:rPr lang="es-ES" b="1" i="1" dirty="0" smtClean="0">
                <a:solidFill>
                  <a:schemeClr val="tx1"/>
                </a:solidFill>
              </a:rPr>
              <a:t>Denominaciones:</a:t>
            </a:r>
            <a:endParaRPr lang="es-ES" b="1" i="1" dirty="0">
              <a:solidFill>
                <a:schemeClr val="tx1"/>
              </a:solidFill>
            </a:endParaRPr>
          </a:p>
        </p:txBody>
      </p:sp>
      <p:sp>
        <p:nvSpPr>
          <p:cNvPr id="13" name="CuadroTexto 12"/>
          <p:cNvSpPr txBox="1"/>
          <p:nvPr/>
        </p:nvSpPr>
        <p:spPr>
          <a:xfrm>
            <a:off x="4644008" y="6465506"/>
            <a:ext cx="3783643" cy="246221"/>
          </a:xfrm>
          <a:prstGeom prst="rect">
            <a:avLst/>
          </a:prstGeom>
          <a:noFill/>
        </p:spPr>
        <p:txBody>
          <a:bodyPr wrap="square" rtlCol="0">
            <a:spAutoFit/>
          </a:bodyPr>
          <a:lstStyle/>
          <a:p>
            <a:r>
              <a:rPr lang="es-ES" sz="1000" b="1" dirty="0" smtClean="0">
                <a:solidFill>
                  <a:schemeClr val="tx1"/>
                </a:solidFill>
              </a:rPr>
              <a:t>Homólogo del oncogén derivado de </a:t>
            </a:r>
            <a:r>
              <a:rPr lang="es-ES" sz="1000" b="1" dirty="0" err="1" smtClean="0">
                <a:solidFill>
                  <a:schemeClr val="tx1"/>
                </a:solidFill>
              </a:rPr>
              <a:t>Neuro</a:t>
            </a:r>
            <a:r>
              <a:rPr lang="es-ES" sz="1000" b="1" dirty="0" smtClean="0">
                <a:solidFill>
                  <a:schemeClr val="tx1"/>
                </a:solidFill>
              </a:rPr>
              <a:t>/</a:t>
            </a:r>
            <a:r>
              <a:rPr lang="es-ES" sz="1000" b="1" dirty="0" err="1" smtClean="0">
                <a:solidFill>
                  <a:schemeClr val="tx1"/>
                </a:solidFill>
              </a:rPr>
              <a:t>Glioblastoma</a:t>
            </a:r>
            <a:endParaRPr lang="es-ES" sz="1000" b="1" dirty="0">
              <a:solidFill>
                <a:schemeClr val="tx1"/>
              </a:solidFill>
            </a:endParaRPr>
          </a:p>
        </p:txBody>
      </p:sp>
      <p:sp>
        <p:nvSpPr>
          <p:cNvPr id="14" name="CuadroTexto 13"/>
          <p:cNvSpPr txBox="1"/>
          <p:nvPr/>
        </p:nvSpPr>
        <p:spPr>
          <a:xfrm>
            <a:off x="1230237" y="6142748"/>
            <a:ext cx="4452297" cy="246221"/>
          </a:xfrm>
          <a:prstGeom prst="rect">
            <a:avLst/>
          </a:prstGeom>
          <a:noFill/>
        </p:spPr>
        <p:txBody>
          <a:bodyPr wrap="square" rtlCol="0">
            <a:spAutoFit/>
          </a:bodyPr>
          <a:lstStyle/>
          <a:p>
            <a:r>
              <a:rPr lang="es-ES" sz="1000" b="1" dirty="0" smtClean="0">
                <a:solidFill>
                  <a:schemeClr val="tx1"/>
                </a:solidFill>
              </a:rPr>
              <a:t>Receptor de tirosina-quinasa 2 del oncogén </a:t>
            </a:r>
            <a:r>
              <a:rPr lang="es-ES" sz="1000" b="1" dirty="0" err="1">
                <a:solidFill>
                  <a:schemeClr val="tx1"/>
                </a:solidFill>
              </a:rPr>
              <a:t>eritroblástico</a:t>
            </a:r>
            <a:r>
              <a:rPr lang="es-ES" sz="1000" b="1" dirty="0">
                <a:solidFill>
                  <a:schemeClr val="tx1"/>
                </a:solidFill>
              </a:rPr>
              <a:t> </a:t>
            </a:r>
            <a:r>
              <a:rPr lang="es-ES" sz="1000" b="1" dirty="0" smtClean="0">
                <a:solidFill>
                  <a:schemeClr val="tx1"/>
                </a:solidFill>
              </a:rPr>
              <a:t>B tipo 2</a:t>
            </a:r>
            <a:endParaRPr lang="es-ES" sz="1000" b="1" dirty="0">
              <a:solidFill>
                <a:schemeClr val="tx1"/>
              </a:solidFill>
            </a:endParaRPr>
          </a:p>
        </p:txBody>
      </p:sp>
      <p:cxnSp>
        <p:nvCxnSpPr>
          <p:cNvPr id="16" name="Conector recto de flecha 15"/>
          <p:cNvCxnSpPr/>
          <p:nvPr/>
        </p:nvCxnSpPr>
        <p:spPr bwMode="auto">
          <a:xfrm>
            <a:off x="1763688" y="5405385"/>
            <a:ext cx="0" cy="282550"/>
          </a:xfrm>
          <a:prstGeom prst="straightConnector1">
            <a:avLst/>
          </a:prstGeom>
          <a:solidFill>
            <a:schemeClr val="accent1"/>
          </a:solidFill>
          <a:ln w="31750" cap="flat" cmpd="sng" algn="ctr">
            <a:solidFill>
              <a:srgbClr val="EF334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Conector recto de flecha 23"/>
          <p:cNvCxnSpPr/>
          <p:nvPr/>
        </p:nvCxnSpPr>
        <p:spPr bwMode="auto">
          <a:xfrm>
            <a:off x="6300192" y="5455849"/>
            <a:ext cx="0" cy="1009657"/>
          </a:xfrm>
          <a:prstGeom prst="straightConnector1">
            <a:avLst/>
          </a:prstGeom>
          <a:solidFill>
            <a:schemeClr val="accent1"/>
          </a:solidFill>
          <a:ln w="31750" cap="flat" cmpd="sng" algn="ctr">
            <a:solidFill>
              <a:srgbClr val="EF334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Conector recto 27"/>
          <p:cNvCxnSpPr/>
          <p:nvPr/>
        </p:nvCxnSpPr>
        <p:spPr bwMode="auto">
          <a:xfrm flipV="1">
            <a:off x="3059832" y="5405386"/>
            <a:ext cx="0" cy="327870"/>
          </a:xfrm>
          <a:prstGeom prst="line">
            <a:avLst/>
          </a:prstGeom>
          <a:solidFill>
            <a:schemeClr val="accent1"/>
          </a:solidFill>
          <a:ln w="31750" cap="flat" cmpd="sng" algn="ctr">
            <a:solidFill>
              <a:srgbClr val="EF33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Conector recto de flecha 31"/>
          <p:cNvCxnSpPr/>
          <p:nvPr/>
        </p:nvCxnSpPr>
        <p:spPr bwMode="auto">
          <a:xfrm>
            <a:off x="7452320" y="5405385"/>
            <a:ext cx="0" cy="282550"/>
          </a:xfrm>
          <a:prstGeom prst="straightConnector1">
            <a:avLst/>
          </a:prstGeom>
          <a:solidFill>
            <a:schemeClr val="accent1"/>
          </a:solidFill>
          <a:ln w="31750" cap="flat" cmpd="sng" algn="ctr">
            <a:solidFill>
              <a:srgbClr val="EF334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911225" y="116632"/>
            <a:ext cx="7715250" cy="7064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s-ES" altLang="es-ES" sz="3400" b="1" dirty="0" smtClean="0">
                <a:solidFill>
                  <a:srgbClr val="EF3340"/>
                </a:solidFill>
              </a:rPr>
              <a:t>Puntos clave</a:t>
            </a:r>
          </a:p>
        </p:txBody>
      </p:sp>
      <p:sp>
        <p:nvSpPr>
          <p:cNvPr id="17411" name="Rectangle 3"/>
          <p:cNvSpPr>
            <a:spLocks noGrp="1" noChangeArrowheads="1"/>
          </p:cNvSpPr>
          <p:nvPr>
            <p:ph type="body" idx="1"/>
          </p:nvPr>
        </p:nvSpPr>
        <p:spPr bwMode="auto">
          <a:xfrm>
            <a:off x="766185" y="692696"/>
            <a:ext cx="7889882" cy="585101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80000"/>
              </a:lnSpc>
              <a:defRPr/>
            </a:pPr>
            <a:endParaRPr lang="es-ES" altLang="ja-JP" sz="1600" dirty="0" smtClean="0">
              <a:ea typeface="MS PGothic" panose="020B0600070205080204" pitchFamily="34" charset="-128"/>
            </a:endParaRPr>
          </a:p>
          <a:p>
            <a:pPr lvl="1" eaLnBrk="1" hangingPunct="1">
              <a:lnSpc>
                <a:spcPct val="80000"/>
              </a:lnSpc>
              <a:buFont typeface="Wingdings" panose="05000000000000000000" pitchFamily="2" charset="2"/>
              <a:buChar char="ü"/>
              <a:defRPr/>
            </a:pPr>
            <a:r>
              <a:rPr lang="es-ES" altLang="ja-JP" sz="1600" dirty="0">
                <a:ea typeface="MS PGothic" panose="020B0600070205080204" pitchFamily="34" charset="-128"/>
              </a:rPr>
              <a:t>La inmunoterapia en oncología se basa en estimular las defensas del propio paciente en la lucha contra su tumor, e incluye todos los productos de origen biológico: inmunoterapias no específicas, virus </a:t>
            </a:r>
            <a:r>
              <a:rPr lang="es-ES" altLang="ja-JP" sz="1600" dirty="0" err="1">
                <a:ea typeface="MS PGothic" panose="020B0600070205080204" pitchFamily="34" charset="-128"/>
              </a:rPr>
              <a:t>oncolíticos</a:t>
            </a:r>
            <a:r>
              <a:rPr lang="es-ES" altLang="ja-JP" sz="1600" dirty="0">
                <a:ea typeface="MS PGothic" panose="020B0600070205080204" pitchFamily="34" charset="-128"/>
              </a:rPr>
              <a:t>, vacunas contra el cáncer, células CAR-T y anticuerpos monoclonales. Las moléculas pequeñas no se consideran inmunoterapia porque son fármacos sintéticos.</a:t>
            </a:r>
          </a:p>
          <a:p>
            <a:pPr marL="457200" lvl="1" indent="0" eaLnBrk="1" hangingPunct="1">
              <a:lnSpc>
                <a:spcPct val="80000"/>
              </a:lnSpc>
              <a:buNone/>
              <a:defRPr/>
            </a:pPr>
            <a:endParaRPr lang="es-ES" altLang="ja-JP" sz="1600" dirty="0">
              <a:ea typeface="MS PGothic" panose="020B0600070205080204" pitchFamily="34" charset="-128"/>
            </a:endParaRPr>
          </a:p>
          <a:p>
            <a:pPr lvl="1" eaLnBrk="1" hangingPunct="1">
              <a:lnSpc>
                <a:spcPct val="80000"/>
              </a:lnSpc>
              <a:buFont typeface="Wingdings" panose="05000000000000000000" pitchFamily="2" charset="2"/>
              <a:buChar char="ü"/>
              <a:defRPr/>
            </a:pPr>
            <a:r>
              <a:rPr lang="es-ES" altLang="ja-JP" sz="1600" dirty="0" smtClean="0">
                <a:ea typeface="MS PGothic" panose="020B0600070205080204" pitchFamily="34" charset="-128"/>
              </a:rPr>
              <a:t>La </a:t>
            </a:r>
            <a:r>
              <a:rPr lang="es-ES" altLang="ja-JP" sz="1600" dirty="0">
                <a:ea typeface="MS PGothic" panose="020B0600070205080204" pitchFamily="34" charset="-128"/>
              </a:rPr>
              <a:t>terapia CAR-T consiste en reprogramar genéticamente a los linfocitos T del paciente y </a:t>
            </a:r>
            <a:r>
              <a:rPr lang="es-ES" altLang="ja-JP" sz="1600" dirty="0" smtClean="0">
                <a:ea typeface="MS PGothic" panose="020B0600070205080204" pitchFamily="34" charset="-128"/>
              </a:rPr>
              <a:t>es </a:t>
            </a:r>
            <a:r>
              <a:rPr lang="es-ES" altLang="ja-JP" sz="1600" dirty="0">
                <a:ea typeface="MS PGothic" panose="020B0600070205080204" pitchFamily="34" charset="-128"/>
              </a:rPr>
              <a:t>una alternativa eficaz en ciertas neoplasias hematológicas</a:t>
            </a:r>
            <a:r>
              <a:rPr lang="es-ES" altLang="ja-JP" sz="1600" dirty="0" smtClean="0">
                <a:ea typeface="MS PGothic" panose="020B0600070205080204" pitchFamily="34" charset="-128"/>
              </a:rPr>
              <a:t>.</a:t>
            </a:r>
          </a:p>
          <a:p>
            <a:pPr marL="457200" lvl="1" indent="0" eaLnBrk="1" hangingPunct="1">
              <a:lnSpc>
                <a:spcPct val="80000"/>
              </a:lnSpc>
              <a:buNone/>
              <a:defRPr/>
            </a:pPr>
            <a:endParaRPr lang="es-ES" altLang="ja-JP" sz="1600" dirty="0">
              <a:ea typeface="MS PGothic" panose="020B0600070205080204" pitchFamily="34" charset="-128"/>
            </a:endParaRPr>
          </a:p>
          <a:p>
            <a:pPr lvl="1" eaLnBrk="1" hangingPunct="1">
              <a:lnSpc>
                <a:spcPct val="80000"/>
              </a:lnSpc>
              <a:buFont typeface="Wingdings" panose="05000000000000000000" pitchFamily="2" charset="2"/>
              <a:buChar char="ü"/>
              <a:defRPr/>
            </a:pPr>
            <a:r>
              <a:rPr lang="es-ES" altLang="ja-JP" sz="1600" dirty="0" smtClean="0">
                <a:ea typeface="MS PGothic" panose="020B0600070205080204" pitchFamily="34" charset="-128"/>
              </a:rPr>
              <a:t>En </a:t>
            </a:r>
            <a:r>
              <a:rPr lang="es-ES" altLang="ja-JP" sz="1600" dirty="0">
                <a:ea typeface="MS PGothic" panose="020B0600070205080204" pitchFamily="34" charset="-128"/>
              </a:rPr>
              <a:t>muchas ocasiones las indicaciones de los nuevos fármacos no abarcan sólo la localización anatómica, </a:t>
            </a:r>
            <a:r>
              <a:rPr lang="es-ES" altLang="ja-JP" sz="1600" dirty="0" smtClean="0">
                <a:ea typeface="MS PGothic" panose="020B0600070205080204" pitchFamily="34" charset="-128"/>
              </a:rPr>
              <a:t>sino que </a:t>
            </a:r>
            <a:r>
              <a:rPr lang="es-ES" altLang="ja-JP" sz="1600" dirty="0">
                <a:ea typeface="MS PGothic" panose="020B0600070205080204" pitchFamily="34" charset="-128"/>
              </a:rPr>
              <a:t>están dirigidas a tumores que se han producido por mutaciones genéticas</a:t>
            </a:r>
            <a:r>
              <a:rPr lang="es-ES" altLang="ja-JP" sz="1600" dirty="0" smtClean="0">
                <a:ea typeface="MS PGothic" panose="020B0600070205080204" pitchFamily="34" charset="-128"/>
              </a:rPr>
              <a:t>.</a:t>
            </a:r>
          </a:p>
          <a:p>
            <a:pPr marL="457200" lvl="1" indent="0" eaLnBrk="1" hangingPunct="1">
              <a:lnSpc>
                <a:spcPct val="80000"/>
              </a:lnSpc>
              <a:buNone/>
              <a:defRPr/>
            </a:pPr>
            <a:endParaRPr lang="es-ES" altLang="ja-JP" sz="1600" dirty="0">
              <a:ea typeface="MS PGothic" panose="020B0600070205080204" pitchFamily="34" charset="-128"/>
            </a:endParaRPr>
          </a:p>
          <a:p>
            <a:pPr lvl="1" eaLnBrk="1" hangingPunct="1">
              <a:lnSpc>
                <a:spcPct val="80000"/>
              </a:lnSpc>
              <a:buFont typeface="Wingdings" panose="05000000000000000000" pitchFamily="2" charset="2"/>
              <a:buChar char="ü"/>
              <a:defRPr/>
            </a:pPr>
            <a:r>
              <a:rPr lang="es-ES" altLang="ja-JP" sz="1600" dirty="0" smtClean="0">
                <a:ea typeface="MS PGothic" panose="020B0600070205080204" pitchFamily="34" charset="-128"/>
              </a:rPr>
              <a:t>Existen </a:t>
            </a:r>
            <a:r>
              <a:rPr lang="es-ES" altLang="ja-JP" sz="1600" dirty="0">
                <a:ea typeface="MS PGothic" panose="020B0600070205080204" pitchFamily="34" charset="-128"/>
              </a:rPr>
              <a:t>dos tipos de terapias dirigidas contra el cáncer: anticuerpos monoclonales (biológicas) y moléculas pequeñas (sintéticas), pero ambas están dirigidas contra dianas específicas, a diferencia de la quimioterapia convencional</a:t>
            </a:r>
            <a:r>
              <a:rPr lang="es-ES" altLang="ja-JP" sz="1600" dirty="0" smtClean="0">
                <a:ea typeface="MS PGothic" panose="020B0600070205080204" pitchFamily="34" charset="-128"/>
              </a:rPr>
              <a:t>.</a:t>
            </a:r>
          </a:p>
          <a:p>
            <a:pPr marL="457200" lvl="1" indent="0" eaLnBrk="1" hangingPunct="1">
              <a:lnSpc>
                <a:spcPct val="80000"/>
              </a:lnSpc>
              <a:buNone/>
              <a:defRPr/>
            </a:pPr>
            <a:endParaRPr lang="es-ES" altLang="ja-JP" sz="1600" dirty="0">
              <a:ea typeface="MS PGothic" panose="020B0600070205080204" pitchFamily="34" charset="-128"/>
            </a:endParaRPr>
          </a:p>
          <a:p>
            <a:pPr lvl="1" eaLnBrk="1" hangingPunct="1">
              <a:lnSpc>
                <a:spcPct val="80000"/>
              </a:lnSpc>
              <a:buFont typeface="Wingdings" panose="05000000000000000000" pitchFamily="2" charset="2"/>
              <a:buChar char="ü"/>
              <a:defRPr/>
            </a:pPr>
            <a:r>
              <a:rPr lang="es-ES" altLang="ja-JP" sz="1600" dirty="0" smtClean="0">
                <a:ea typeface="MS PGothic" panose="020B0600070205080204" pitchFamily="34" charset="-128"/>
              </a:rPr>
              <a:t>Los </a:t>
            </a:r>
            <a:r>
              <a:rPr lang="es-ES" altLang="ja-JP" sz="1600" dirty="0">
                <a:ea typeface="MS PGothic" panose="020B0600070205080204" pitchFamily="34" charset="-128"/>
              </a:rPr>
              <a:t>anticuerpos monoclonales, por su gran tamaño, sólo actúan en el exterior de la célula; se administran de forma parenteral y se identifican por el sufijo -</a:t>
            </a:r>
            <a:r>
              <a:rPr lang="es-ES" altLang="ja-JP" sz="1600" dirty="0" err="1">
                <a:ea typeface="MS PGothic" panose="020B0600070205080204" pitchFamily="34" charset="-128"/>
              </a:rPr>
              <a:t>mab</a:t>
            </a:r>
            <a:r>
              <a:rPr lang="es-ES" altLang="ja-JP" sz="1600" dirty="0" smtClean="0">
                <a:ea typeface="MS PGothic" panose="020B0600070205080204" pitchFamily="34" charset="-128"/>
              </a:rPr>
              <a:t>.</a:t>
            </a:r>
          </a:p>
          <a:p>
            <a:pPr marL="457200" lvl="1" indent="0" eaLnBrk="1" hangingPunct="1">
              <a:lnSpc>
                <a:spcPct val="80000"/>
              </a:lnSpc>
              <a:buNone/>
              <a:defRPr/>
            </a:pPr>
            <a:endParaRPr lang="es-ES" altLang="ja-JP" sz="1600" dirty="0">
              <a:ea typeface="MS PGothic" panose="020B0600070205080204" pitchFamily="34" charset="-128"/>
            </a:endParaRPr>
          </a:p>
          <a:p>
            <a:pPr lvl="1" eaLnBrk="1" hangingPunct="1">
              <a:lnSpc>
                <a:spcPct val="80000"/>
              </a:lnSpc>
              <a:buFont typeface="Wingdings" panose="05000000000000000000" pitchFamily="2" charset="2"/>
              <a:buChar char="ü"/>
              <a:defRPr/>
            </a:pPr>
            <a:r>
              <a:rPr lang="es-ES" altLang="ja-JP" sz="1600" dirty="0" smtClean="0">
                <a:ea typeface="MS PGothic" panose="020B0600070205080204" pitchFamily="34" charset="-128"/>
              </a:rPr>
              <a:t>Las </a:t>
            </a:r>
            <a:r>
              <a:rPr lang="es-ES" altLang="ja-JP" sz="1600" dirty="0">
                <a:ea typeface="MS PGothic" panose="020B0600070205080204" pitchFamily="34" charset="-128"/>
              </a:rPr>
              <a:t>moléculas pequeñas, por su pequeño tamaño también pueden actuar en el interior celular y muchas de ellas están disponibles de forma oral. La mayoría suelen incluir el sufijo  -</a:t>
            </a:r>
            <a:r>
              <a:rPr lang="es-ES" altLang="ja-JP" sz="1600" dirty="0" err="1">
                <a:ea typeface="MS PGothic" panose="020B0600070205080204" pitchFamily="34" charset="-128"/>
              </a:rPr>
              <a:t>ib</a:t>
            </a:r>
            <a:r>
              <a:rPr lang="es-ES" altLang="ja-JP" sz="1600" dirty="0">
                <a:ea typeface="MS PGothic" panose="020B0600070205080204" pitchFamily="34" charset="-128"/>
              </a:rPr>
              <a:t>, aunque existen otras denominaciones con diferentes sufijos (-</a:t>
            </a:r>
            <a:r>
              <a:rPr lang="es-ES" altLang="ja-JP" sz="1600" dirty="0" err="1">
                <a:ea typeface="MS PGothic" panose="020B0600070205080204" pitchFamily="34" charset="-128"/>
              </a:rPr>
              <a:t>stat</a:t>
            </a:r>
            <a:r>
              <a:rPr lang="es-ES" altLang="ja-JP" sz="1600" dirty="0">
                <a:ea typeface="MS PGothic" panose="020B0600070205080204" pitchFamily="34" charset="-128"/>
              </a:rPr>
              <a:t>, -</a:t>
            </a:r>
            <a:r>
              <a:rPr lang="es-ES" altLang="ja-JP" sz="1600" dirty="0" err="1">
                <a:ea typeface="MS PGothic" panose="020B0600070205080204" pitchFamily="34" charset="-128"/>
              </a:rPr>
              <a:t>oclax</a:t>
            </a:r>
            <a:r>
              <a:rPr lang="es-ES" altLang="ja-JP" sz="1600" dirty="0">
                <a:ea typeface="MS PGothic" panose="020B0600070205080204" pitchFamily="34" charset="-128"/>
              </a:rPr>
              <a:t>, etc.).</a:t>
            </a:r>
          </a:p>
          <a:p>
            <a:pPr lvl="1" eaLnBrk="1" hangingPunct="1">
              <a:lnSpc>
                <a:spcPct val="80000"/>
              </a:lnSpc>
              <a:buFont typeface="Wingdings" panose="05000000000000000000" pitchFamily="2" charset="2"/>
              <a:buChar char="ü"/>
              <a:defRPr/>
            </a:pPr>
            <a:endParaRPr lang="es-ES" altLang="ja-JP" sz="1600" dirty="0" smtClean="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971302" y="116632"/>
            <a:ext cx="7777162" cy="765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3" tIns="45683" rIns="91363" bIns="45683" numCol="1" anchor="ctr" anchorCtr="0" compatLnSpc="1">
            <a:prstTxWarp prst="textNoShape">
              <a:avLst/>
            </a:prstTxWarp>
          </a:bodyPr>
          <a:lstStyle/>
          <a:p>
            <a:pPr algn="l" eaLnBrk="1" hangingPunct="1"/>
            <a:r>
              <a:rPr lang="es-ES" altLang="es-ES" sz="3400" b="1" dirty="0" smtClean="0">
                <a:solidFill>
                  <a:srgbClr val="EF3340"/>
                </a:solidFill>
              </a:rPr>
              <a:t>Bibliografía recomendada:</a:t>
            </a:r>
          </a:p>
        </p:txBody>
      </p:sp>
      <p:sp>
        <p:nvSpPr>
          <p:cNvPr id="21507" name="Text Box 3"/>
          <p:cNvSpPr txBox="1">
            <a:spLocks noChangeArrowheads="1"/>
          </p:cNvSpPr>
          <p:nvPr/>
        </p:nvSpPr>
        <p:spPr bwMode="auto">
          <a:xfrm>
            <a:off x="1115616" y="1484784"/>
            <a:ext cx="7632848"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rgbClr val="EF3340"/>
                </a:solidFill>
                <a:latin typeface="Arial" panose="020B0604020202020204" pitchFamily="34" charset="0"/>
                <a:cs typeface="Arial" panose="020B0604020202020204" pitchFamily="34" charset="0"/>
              </a:defRPr>
            </a:lvl1pPr>
            <a:lvl2pPr marL="742950" indent="-285750">
              <a:defRPr>
                <a:solidFill>
                  <a:srgbClr val="EF3340"/>
                </a:solidFill>
                <a:latin typeface="Arial" panose="020B0604020202020204" pitchFamily="34" charset="0"/>
                <a:cs typeface="Arial" panose="020B0604020202020204" pitchFamily="34" charset="0"/>
              </a:defRPr>
            </a:lvl2pPr>
            <a:lvl3pPr marL="1143000" indent="-228600">
              <a:defRPr>
                <a:solidFill>
                  <a:srgbClr val="EF3340"/>
                </a:solidFill>
                <a:latin typeface="Arial" panose="020B0604020202020204" pitchFamily="34" charset="0"/>
                <a:cs typeface="Arial" panose="020B0604020202020204" pitchFamily="34" charset="0"/>
              </a:defRPr>
            </a:lvl3pPr>
            <a:lvl4pPr marL="1600200" indent="-228600">
              <a:defRPr>
                <a:solidFill>
                  <a:srgbClr val="EF3340"/>
                </a:solidFill>
                <a:latin typeface="Arial" panose="020B0604020202020204" pitchFamily="34" charset="0"/>
                <a:cs typeface="Arial" panose="020B0604020202020204" pitchFamily="34" charset="0"/>
              </a:defRPr>
            </a:lvl4pPr>
            <a:lvl5pPr marL="2057400" indent="-228600">
              <a:defRPr>
                <a:solidFill>
                  <a:srgbClr val="EF334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9pPr>
          </a:lstStyle>
          <a:p>
            <a:pPr eaLnBrk="1" hangingPunct="1"/>
            <a:endParaRPr lang="es-ES" altLang="ja-JP" sz="1600" dirty="0">
              <a:solidFill>
                <a:schemeClr val="tx1"/>
              </a:solidFill>
              <a:ea typeface="MS PGothic" panose="020B0600070205080204" pitchFamily="34" charset="-128"/>
            </a:endParaRPr>
          </a:p>
          <a:p>
            <a:pPr eaLnBrk="1" hangingPunct="1">
              <a:buFont typeface="Wingdings" panose="05000000000000000000" pitchFamily="2" charset="2"/>
              <a:buChar char="§"/>
            </a:pPr>
            <a:r>
              <a:rPr lang="es-ES" altLang="ja-JP" sz="1600" dirty="0">
                <a:solidFill>
                  <a:schemeClr val="tx1"/>
                </a:solidFill>
                <a:ea typeface="MS PGothic" panose="020B0600070205080204" pitchFamily="34" charset="-128"/>
              </a:rPr>
              <a:t>  ASCO. </a:t>
            </a:r>
            <a:r>
              <a:rPr lang="es-ES" altLang="ja-JP" sz="1600" dirty="0">
                <a:solidFill>
                  <a:schemeClr val="tx1"/>
                </a:solidFill>
                <a:ea typeface="MS PGothic" panose="020B0600070205080204" pitchFamily="34" charset="-128"/>
                <a:hlinkClick r:id="rId2"/>
              </a:rPr>
              <a:t>Qué es la </a:t>
            </a:r>
            <a:r>
              <a:rPr lang="es-ES" altLang="ja-JP" sz="1600" dirty="0" smtClean="0">
                <a:solidFill>
                  <a:schemeClr val="tx1"/>
                </a:solidFill>
                <a:ea typeface="MS PGothic" panose="020B0600070205080204" pitchFamily="34" charset="-128"/>
                <a:hlinkClick r:id="rId2"/>
              </a:rPr>
              <a:t>inmunoterapia. </a:t>
            </a:r>
            <a:r>
              <a:rPr lang="es-ES" altLang="ja-JP" sz="1600" dirty="0" err="1" smtClean="0">
                <a:solidFill>
                  <a:schemeClr val="tx1"/>
                </a:solidFill>
                <a:ea typeface="MS PGothic" panose="020B0600070205080204" pitchFamily="34" charset="-128"/>
                <a:hlinkClick r:id="rId2"/>
              </a:rPr>
              <a:t>CancerNet</a:t>
            </a:r>
            <a:r>
              <a:rPr lang="es-ES" altLang="ja-JP" sz="1600" dirty="0" smtClean="0">
                <a:solidFill>
                  <a:schemeClr val="tx1"/>
                </a:solidFill>
                <a:ea typeface="MS PGothic" panose="020B0600070205080204" pitchFamily="34" charset="-128"/>
                <a:hlinkClick r:id="rId2"/>
              </a:rPr>
              <a:t>. 2019</a:t>
            </a:r>
            <a:r>
              <a:rPr lang="es-ES" altLang="ja-JP" sz="1600" dirty="0" smtClean="0">
                <a:solidFill>
                  <a:schemeClr val="tx1"/>
                </a:solidFill>
                <a:ea typeface="MS PGothic" panose="020B0600070205080204" pitchFamily="34" charset="-128"/>
              </a:rPr>
              <a:t>.</a:t>
            </a:r>
            <a:endParaRPr lang="es-ES" altLang="ja-JP" sz="1600" dirty="0">
              <a:solidFill>
                <a:schemeClr val="tx1"/>
              </a:solidFill>
              <a:ea typeface="MS PGothic" panose="020B0600070205080204" pitchFamily="34" charset="-128"/>
            </a:endParaRPr>
          </a:p>
          <a:p>
            <a:pPr eaLnBrk="1" hangingPunct="1"/>
            <a:endParaRPr lang="es-ES" altLang="ja-JP" sz="1600" dirty="0" smtClean="0">
              <a:solidFill>
                <a:schemeClr val="tx1"/>
              </a:solidFill>
              <a:ea typeface="MS PGothic" panose="020B0600070205080204" pitchFamily="34" charset="-128"/>
            </a:endParaRPr>
          </a:p>
          <a:p>
            <a:pPr eaLnBrk="1" hangingPunct="1">
              <a:buFont typeface="Wingdings" panose="05000000000000000000" pitchFamily="2" charset="2"/>
              <a:buChar char="§"/>
            </a:pPr>
            <a:r>
              <a:rPr lang="es-ES" altLang="ja-JP" sz="1600" dirty="0" smtClean="0">
                <a:solidFill>
                  <a:schemeClr val="tx1"/>
                </a:solidFill>
                <a:ea typeface="MS PGothic" panose="020B0600070205080204" pitchFamily="34" charset="-128"/>
              </a:rPr>
              <a:t> Hospital </a:t>
            </a:r>
            <a:r>
              <a:rPr lang="es-ES" altLang="ja-JP" sz="1600" dirty="0" err="1">
                <a:solidFill>
                  <a:schemeClr val="tx1"/>
                </a:solidFill>
                <a:ea typeface="MS PGothic" panose="020B0600070205080204" pitchFamily="34" charset="-128"/>
              </a:rPr>
              <a:t>Sant</a:t>
            </a:r>
            <a:r>
              <a:rPr lang="es-ES" altLang="ja-JP" sz="1600" dirty="0">
                <a:solidFill>
                  <a:schemeClr val="tx1"/>
                </a:solidFill>
                <a:ea typeface="MS PGothic" panose="020B0600070205080204" pitchFamily="34" charset="-128"/>
              </a:rPr>
              <a:t> Joan de </a:t>
            </a:r>
            <a:r>
              <a:rPr lang="es-ES" altLang="ja-JP" sz="1600" dirty="0" err="1">
                <a:solidFill>
                  <a:schemeClr val="tx1"/>
                </a:solidFill>
                <a:ea typeface="MS PGothic" panose="020B0600070205080204" pitchFamily="34" charset="-128"/>
              </a:rPr>
              <a:t>Déu</a:t>
            </a:r>
            <a:r>
              <a:rPr lang="es-ES" altLang="ja-JP" sz="1600" dirty="0">
                <a:solidFill>
                  <a:schemeClr val="tx1"/>
                </a:solidFill>
                <a:ea typeface="MS PGothic" panose="020B0600070205080204" pitchFamily="34" charset="-128"/>
              </a:rPr>
              <a:t>. </a:t>
            </a:r>
            <a:r>
              <a:rPr lang="es-ES" altLang="ja-JP" sz="1600" dirty="0">
                <a:solidFill>
                  <a:schemeClr val="tx1"/>
                </a:solidFill>
                <a:ea typeface="MS PGothic" panose="020B0600070205080204" pitchFamily="34" charset="-128"/>
                <a:hlinkClick r:id="rId3"/>
              </a:rPr>
              <a:t>Inmunoterapia CART-T </a:t>
            </a:r>
            <a:r>
              <a:rPr lang="es-ES" altLang="ja-JP" sz="1600" dirty="0" smtClean="0">
                <a:solidFill>
                  <a:schemeClr val="tx1"/>
                </a:solidFill>
                <a:ea typeface="MS PGothic" panose="020B0600070205080204" pitchFamily="34" charset="-128"/>
                <a:hlinkClick r:id="rId3"/>
              </a:rPr>
              <a:t>19. SJD. 2019</a:t>
            </a:r>
            <a:r>
              <a:rPr lang="es-ES" altLang="ja-JP" sz="1600" dirty="0" smtClean="0">
                <a:solidFill>
                  <a:schemeClr val="tx1"/>
                </a:solidFill>
                <a:ea typeface="MS PGothic" panose="020B0600070205080204" pitchFamily="34" charset="-128"/>
              </a:rPr>
              <a:t>.</a:t>
            </a:r>
          </a:p>
          <a:p>
            <a:pPr eaLnBrk="1" hangingPunct="1"/>
            <a:endParaRPr lang="es-ES" altLang="ja-JP" sz="1600" dirty="0">
              <a:solidFill>
                <a:schemeClr val="tx1"/>
              </a:solidFill>
              <a:ea typeface="MS PGothic" panose="020B0600070205080204" pitchFamily="34" charset="-128"/>
            </a:endParaRPr>
          </a:p>
          <a:p>
            <a:pPr eaLnBrk="1" hangingPunct="1">
              <a:buFont typeface="Wingdings" panose="05000000000000000000" pitchFamily="2" charset="2"/>
              <a:buChar char="§"/>
            </a:pPr>
            <a:r>
              <a:rPr lang="es-ES" altLang="ja-JP" sz="1600" dirty="0">
                <a:solidFill>
                  <a:schemeClr val="tx1"/>
                </a:solidFill>
                <a:ea typeface="MS PGothic" panose="020B0600070205080204" pitchFamily="34" charset="-128"/>
              </a:rPr>
              <a:t> </a:t>
            </a:r>
            <a:r>
              <a:rPr lang="es-ES" altLang="ja-JP" sz="1600" dirty="0" smtClean="0">
                <a:solidFill>
                  <a:schemeClr val="tx1"/>
                </a:solidFill>
                <a:ea typeface="MS PGothic" panose="020B0600070205080204" pitchFamily="34" charset="-128"/>
              </a:rPr>
              <a:t>Sistema Nacional de Salud. </a:t>
            </a:r>
            <a:r>
              <a:rPr lang="es-ES" altLang="ja-JP" sz="1600" dirty="0">
                <a:solidFill>
                  <a:schemeClr val="tx1"/>
                </a:solidFill>
                <a:ea typeface="MS PGothic" panose="020B0600070205080204" pitchFamily="34" charset="-128"/>
                <a:hlinkClick r:id="rId4"/>
              </a:rPr>
              <a:t>Plan de abordaje de las terapias avanzadas en el Sistema Nacional de </a:t>
            </a:r>
            <a:r>
              <a:rPr lang="es-ES" altLang="ja-JP" sz="1600" dirty="0" smtClean="0">
                <a:solidFill>
                  <a:schemeClr val="tx1"/>
                </a:solidFill>
                <a:ea typeface="MS PGothic" panose="020B0600070205080204" pitchFamily="34" charset="-128"/>
                <a:hlinkClick r:id="rId4"/>
              </a:rPr>
              <a:t>Salud</a:t>
            </a:r>
            <a:r>
              <a:rPr lang="es-ES" altLang="ja-JP" sz="1600" dirty="0">
                <a:solidFill>
                  <a:schemeClr val="tx1"/>
                </a:solidFill>
                <a:ea typeface="MS PGothic" panose="020B0600070205080204" pitchFamily="34" charset="-128"/>
                <a:hlinkClick r:id="rId4"/>
              </a:rPr>
              <a:t>: medicamentos </a:t>
            </a:r>
            <a:r>
              <a:rPr lang="es-ES" altLang="ja-JP" sz="1600" dirty="0" smtClean="0">
                <a:solidFill>
                  <a:schemeClr val="tx1"/>
                </a:solidFill>
                <a:ea typeface="MS PGothic" panose="020B0600070205080204" pitchFamily="34" charset="-128"/>
                <a:hlinkClick r:id="rId4"/>
              </a:rPr>
              <a:t>CAR. MSCBS. 2018</a:t>
            </a:r>
            <a:r>
              <a:rPr lang="es-ES" altLang="ja-JP" sz="1600" dirty="0" smtClean="0">
                <a:solidFill>
                  <a:schemeClr val="tx1"/>
                </a:solidFill>
                <a:ea typeface="MS PGothic" panose="020B0600070205080204" pitchFamily="34" charset="-128"/>
              </a:rPr>
              <a:t>.</a:t>
            </a:r>
            <a:endParaRPr lang="es-ES" altLang="ja-JP" sz="1600" dirty="0">
              <a:solidFill>
                <a:schemeClr val="tx1"/>
              </a:solidFill>
              <a:ea typeface="MS PGothic" panose="020B0600070205080204" pitchFamily="34" charset="-128"/>
            </a:endParaRPr>
          </a:p>
          <a:p>
            <a:pPr eaLnBrk="1" hangingPunct="1">
              <a:buFont typeface="Wingdings" panose="05000000000000000000" pitchFamily="2" charset="2"/>
              <a:buChar char="§"/>
            </a:pPr>
            <a:endParaRPr lang="es-ES" altLang="ja-JP" sz="1600" dirty="0" smtClean="0">
              <a:solidFill>
                <a:schemeClr val="tx1"/>
              </a:solidFill>
              <a:ea typeface="MS PGothic" panose="020B0600070205080204" pitchFamily="34" charset="-128"/>
            </a:endParaRPr>
          </a:p>
          <a:p>
            <a:pPr eaLnBrk="1" hangingPunct="1">
              <a:buFont typeface="Wingdings" panose="05000000000000000000" pitchFamily="2" charset="2"/>
              <a:buChar char="§"/>
            </a:pPr>
            <a:r>
              <a:rPr lang="es-ES" altLang="ja-JP" sz="1600" dirty="0" smtClean="0">
                <a:solidFill>
                  <a:schemeClr val="tx1"/>
                </a:solidFill>
                <a:ea typeface="MS PGothic" panose="020B0600070205080204" pitchFamily="34" charset="-128"/>
              </a:rPr>
              <a:t> ASCO</a:t>
            </a:r>
            <a:r>
              <a:rPr lang="es-ES" altLang="ja-JP" sz="1600" dirty="0">
                <a:solidFill>
                  <a:schemeClr val="tx1"/>
                </a:solidFill>
                <a:ea typeface="MS PGothic" panose="020B0600070205080204" pitchFamily="34" charset="-128"/>
              </a:rPr>
              <a:t>. </a:t>
            </a:r>
            <a:r>
              <a:rPr lang="es-ES" altLang="ja-JP" sz="1600" dirty="0">
                <a:solidFill>
                  <a:schemeClr val="tx1"/>
                </a:solidFill>
                <a:ea typeface="MS PGothic" panose="020B0600070205080204" pitchFamily="34" charset="-128"/>
                <a:hlinkClick r:id="rId5"/>
              </a:rPr>
              <a:t>Qué es la terapia </a:t>
            </a:r>
            <a:r>
              <a:rPr lang="es-ES" altLang="ja-JP" sz="1600" dirty="0" smtClean="0">
                <a:solidFill>
                  <a:schemeClr val="tx1"/>
                </a:solidFill>
                <a:ea typeface="MS PGothic" panose="020B0600070205080204" pitchFamily="34" charset="-128"/>
                <a:hlinkClick r:id="rId5"/>
              </a:rPr>
              <a:t>dirigida. </a:t>
            </a:r>
            <a:r>
              <a:rPr lang="es-ES" altLang="ja-JP" sz="1600" dirty="0" err="1" smtClean="0">
                <a:solidFill>
                  <a:schemeClr val="tx1"/>
                </a:solidFill>
                <a:ea typeface="MS PGothic" panose="020B0600070205080204" pitchFamily="34" charset="-128"/>
                <a:hlinkClick r:id="rId5"/>
              </a:rPr>
              <a:t>CancerNet</a:t>
            </a:r>
            <a:r>
              <a:rPr lang="es-ES" altLang="ja-JP" sz="1600" dirty="0" smtClean="0">
                <a:solidFill>
                  <a:schemeClr val="tx1"/>
                </a:solidFill>
                <a:ea typeface="MS PGothic" panose="020B0600070205080204" pitchFamily="34" charset="-128"/>
                <a:hlinkClick r:id="rId5"/>
              </a:rPr>
              <a:t>. 2019</a:t>
            </a:r>
            <a:r>
              <a:rPr lang="es-ES" altLang="ja-JP" sz="1600" dirty="0" smtClean="0">
                <a:solidFill>
                  <a:schemeClr val="tx1"/>
                </a:solidFill>
                <a:ea typeface="MS PGothic" panose="020B0600070205080204" pitchFamily="34" charset="-128"/>
              </a:rPr>
              <a:t>.</a:t>
            </a:r>
          </a:p>
          <a:p>
            <a:pPr eaLnBrk="1" hangingPunct="1"/>
            <a:endParaRPr lang="es-ES" altLang="ja-JP" sz="1600" dirty="0" smtClean="0">
              <a:solidFill>
                <a:schemeClr val="tx1"/>
              </a:solidFill>
              <a:ea typeface="MS PGothic" panose="020B0600070205080204" pitchFamily="34" charset="-128"/>
            </a:endParaRPr>
          </a:p>
          <a:p>
            <a:pPr eaLnBrk="1" hangingPunct="1">
              <a:buFont typeface="Wingdings" panose="05000000000000000000" pitchFamily="2" charset="2"/>
              <a:buChar char="§"/>
            </a:pPr>
            <a:r>
              <a:rPr lang="es-ES" altLang="ja-JP" sz="1600" dirty="0" smtClean="0">
                <a:solidFill>
                  <a:schemeClr val="tx1"/>
                </a:solidFill>
                <a:ea typeface="MS PGothic" panose="020B0600070205080204" pitchFamily="34" charset="-128"/>
              </a:rPr>
              <a:t> </a:t>
            </a:r>
            <a:r>
              <a:rPr lang="es-ES" altLang="ja-JP" sz="1600" dirty="0" err="1" smtClean="0">
                <a:solidFill>
                  <a:schemeClr val="tx1"/>
                </a:solidFill>
                <a:ea typeface="MS PGothic" panose="020B0600070205080204" pitchFamily="34" charset="-128"/>
              </a:rPr>
              <a:t>Urruticoechea</a:t>
            </a:r>
            <a:r>
              <a:rPr lang="es-ES" altLang="ja-JP" sz="1600" dirty="0" smtClean="0">
                <a:solidFill>
                  <a:schemeClr val="tx1"/>
                </a:solidFill>
                <a:ea typeface="MS PGothic" panose="020B0600070205080204" pitchFamily="34" charset="-128"/>
              </a:rPr>
              <a:t> </a:t>
            </a:r>
            <a:r>
              <a:rPr lang="es-ES" altLang="ja-JP" sz="1600" dirty="0">
                <a:solidFill>
                  <a:schemeClr val="tx1"/>
                </a:solidFill>
                <a:ea typeface="MS PGothic" panose="020B0600070205080204" pitchFamily="34" charset="-128"/>
              </a:rPr>
              <a:t>A et al. </a:t>
            </a:r>
            <a:r>
              <a:rPr lang="es-ES" altLang="ja-JP" sz="1600" dirty="0">
                <a:solidFill>
                  <a:schemeClr val="tx1"/>
                </a:solidFill>
                <a:ea typeface="MS PGothic" panose="020B0600070205080204" pitchFamily="34" charset="-128"/>
                <a:hlinkClick r:id="rId6"/>
              </a:rPr>
              <a:t>Tratamientos biológicos: qué son y cómo </a:t>
            </a:r>
            <a:r>
              <a:rPr lang="es-ES" altLang="ja-JP" sz="1600" dirty="0" smtClean="0">
                <a:solidFill>
                  <a:schemeClr val="tx1"/>
                </a:solidFill>
                <a:ea typeface="MS PGothic" panose="020B0600070205080204" pitchFamily="34" charset="-128"/>
                <a:hlinkClick r:id="rId6"/>
              </a:rPr>
              <a:t>actúan. SEOM. 2019</a:t>
            </a:r>
            <a:r>
              <a:rPr lang="es-ES" altLang="ja-JP" sz="1600" dirty="0" smtClean="0">
                <a:solidFill>
                  <a:schemeClr val="tx1"/>
                </a:solidFill>
                <a:ea typeface="MS PGothic" panose="020B0600070205080204" pitchFamily="34" charset="-128"/>
              </a:rPr>
              <a:t>.</a:t>
            </a:r>
          </a:p>
          <a:p>
            <a:pPr eaLnBrk="1" hangingPunct="1">
              <a:buFont typeface="Wingdings" panose="05000000000000000000" pitchFamily="2" charset="2"/>
              <a:buChar char="§"/>
            </a:pPr>
            <a:endParaRPr lang="en-US" altLang="ja-JP" sz="1600" dirty="0">
              <a:solidFill>
                <a:schemeClr val="tx1"/>
              </a:solidFill>
              <a:ea typeface="MS PGothic" panose="020B0600070205080204" pitchFamily="34" charset="-128"/>
            </a:endParaRPr>
          </a:p>
          <a:p>
            <a:pPr eaLnBrk="1" hangingPunct="1">
              <a:buFont typeface="Wingdings" panose="05000000000000000000" pitchFamily="2" charset="2"/>
              <a:buChar char="§"/>
            </a:pPr>
            <a:r>
              <a:rPr lang="en-US" altLang="ja-JP" sz="1600" dirty="0">
                <a:solidFill>
                  <a:schemeClr val="tx1"/>
                </a:solidFill>
                <a:ea typeface="MS PGothic" panose="020B0600070205080204" pitchFamily="34" charset="-128"/>
              </a:rPr>
              <a:t> Emory </a:t>
            </a:r>
            <a:r>
              <a:rPr lang="en-US" altLang="ja-JP" sz="1600" dirty="0" err="1">
                <a:solidFill>
                  <a:schemeClr val="tx1"/>
                </a:solidFill>
                <a:ea typeface="MS PGothic" panose="020B0600070205080204" pitchFamily="34" charset="-128"/>
              </a:rPr>
              <a:t>Winship</a:t>
            </a:r>
            <a:r>
              <a:rPr lang="en-US" altLang="ja-JP" sz="1600" dirty="0">
                <a:solidFill>
                  <a:schemeClr val="tx1"/>
                </a:solidFill>
                <a:ea typeface="MS PGothic" panose="020B0600070205080204" pitchFamily="34" charset="-128"/>
              </a:rPr>
              <a:t> Cancer Institute. </a:t>
            </a:r>
            <a:r>
              <a:rPr lang="en-US" altLang="ja-JP" sz="1600" dirty="0">
                <a:solidFill>
                  <a:schemeClr val="tx1"/>
                </a:solidFill>
                <a:ea typeface="MS PGothic" panose="020B0600070205080204" pitchFamily="34" charset="-128"/>
                <a:hlinkClick r:id="rId7"/>
              </a:rPr>
              <a:t>Genes del </a:t>
            </a:r>
            <a:r>
              <a:rPr lang="en-US" altLang="ja-JP" sz="1600" dirty="0" smtClean="0">
                <a:solidFill>
                  <a:schemeClr val="tx1"/>
                </a:solidFill>
                <a:ea typeface="MS PGothic" panose="020B0600070205080204" pitchFamily="34" charset="-128"/>
                <a:hlinkClick r:id="rId7"/>
              </a:rPr>
              <a:t>cancer. </a:t>
            </a:r>
            <a:r>
              <a:rPr lang="en-US" altLang="ja-JP" sz="1600" dirty="0" err="1" smtClean="0">
                <a:solidFill>
                  <a:schemeClr val="tx1"/>
                </a:solidFill>
                <a:ea typeface="MS PGothic" panose="020B0600070205080204" pitchFamily="34" charset="-128"/>
                <a:hlinkClick r:id="rId7"/>
              </a:rPr>
              <a:t>CancerQuest</a:t>
            </a:r>
            <a:r>
              <a:rPr lang="en-US" altLang="ja-JP" sz="1600" dirty="0" smtClean="0">
                <a:solidFill>
                  <a:schemeClr val="tx1"/>
                </a:solidFill>
                <a:ea typeface="MS PGothic" panose="020B0600070205080204" pitchFamily="34" charset="-128"/>
                <a:hlinkClick r:id="rId7"/>
              </a:rPr>
              <a:t>. 2020</a:t>
            </a:r>
            <a:r>
              <a:rPr lang="en-US" altLang="ja-JP" sz="1600" dirty="0" smtClean="0">
                <a:solidFill>
                  <a:schemeClr val="tx1"/>
                </a:solidFill>
                <a:ea typeface="MS PGothic" panose="020B0600070205080204" pitchFamily="34" charset="-128"/>
              </a:rPr>
              <a:t>.</a:t>
            </a:r>
          </a:p>
          <a:p>
            <a:pPr eaLnBrk="1" hangingPunct="1"/>
            <a:endParaRPr lang="en-US" altLang="ja-JP" sz="1600" dirty="0" smtClean="0">
              <a:solidFill>
                <a:schemeClr val="tx1"/>
              </a:solidFill>
              <a:ea typeface="MS PGothic" panose="020B0600070205080204" pitchFamily="34" charset="-128"/>
            </a:endParaRPr>
          </a:p>
          <a:p>
            <a:pPr eaLnBrk="1" hangingPunct="1">
              <a:buFont typeface="Wingdings" panose="05000000000000000000" pitchFamily="2" charset="2"/>
              <a:buChar char="§"/>
            </a:pPr>
            <a:r>
              <a:rPr lang="en-US" altLang="ja-JP" sz="1600" dirty="0" smtClean="0">
                <a:solidFill>
                  <a:schemeClr val="tx1"/>
                </a:solidFill>
                <a:ea typeface="MS PGothic" panose="020B0600070205080204" pitchFamily="34" charset="-128"/>
              </a:rPr>
              <a:t> Emory </a:t>
            </a:r>
            <a:r>
              <a:rPr lang="en-US" altLang="ja-JP" sz="1600" dirty="0" err="1">
                <a:solidFill>
                  <a:schemeClr val="tx1"/>
                </a:solidFill>
                <a:ea typeface="MS PGothic" panose="020B0600070205080204" pitchFamily="34" charset="-128"/>
              </a:rPr>
              <a:t>Winship</a:t>
            </a:r>
            <a:r>
              <a:rPr lang="en-US" altLang="ja-JP" sz="1600" dirty="0">
                <a:solidFill>
                  <a:schemeClr val="tx1"/>
                </a:solidFill>
                <a:ea typeface="MS PGothic" panose="020B0600070205080204" pitchFamily="34" charset="-128"/>
              </a:rPr>
              <a:t> Cancer </a:t>
            </a:r>
            <a:r>
              <a:rPr lang="en-US" altLang="ja-JP" sz="1600" dirty="0" smtClean="0">
                <a:solidFill>
                  <a:schemeClr val="tx1"/>
                </a:solidFill>
                <a:ea typeface="MS PGothic" panose="020B0600070205080204" pitchFamily="34" charset="-128"/>
              </a:rPr>
              <a:t>Institute. </a:t>
            </a:r>
            <a:r>
              <a:rPr lang="en-US" altLang="ja-JP" sz="1600" dirty="0" err="1" smtClean="0">
                <a:solidFill>
                  <a:schemeClr val="tx1"/>
                </a:solidFill>
                <a:ea typeface="MS PGothic" panose="020B0600070205080204" pitchFamily="34" charset="-128"/>
                <a:hlinkClick r:id="rId8"/>
              </a:rPr>
              <a:t>Terapia</a:t>
            </a:r>
            <a:r>
              <a:rPr lang="en-US" altLang="ja-JP" sz="1600" dirty="0" smtClean="0">
                <a:solidFill>
                  <a:schemeClr val="tx1"/>
                </a:solidFill>
                <a:ea typeface="MS PGothic" panose="020B0600070205080204" pitchFamily="34" charset="-128"/>
                <a:hlinkClick r:id="rId8"/>
              </a:rPr>
              <a:t> </a:t>
            </a:r>
            <a:r>
              <a:rPr lang="en-US" altLang="ja-JP" sz="1600" dirty="0" err="1" smtClean="0">
                <a:solidFill>
                  <a:schemeClr val="tx1"/>
                </a:solidFill>
                <a:ea typeface="MS PGothic" panose="020B0600070205080204" pitchFamily="34" charset="-128"/>
                <a:hlinkClick r:id="rId8"/>
              </a:rPr>
              <a:t>dirigida</a:t>
            </a:r>
            <a:r>
              <a:rPr lang="en-US" altLang="ja-JP" sz="1600" dirty="0" smtClean="0">
                <a:solidFill>
                  <a:schemeClr val="tx1"/>
                </a:solidFill>
                <a:ea typeface="MS PGothic" panose="020B0600070205080204" pitchFamily="34" charset="-128"/>
                <a:hlinkClick r:id="rId8"/>
              </a:rPr>
              <a:t>. </a:t>
            </a:r>
            <a:r>
              <a:rPr lang="en-US" altLang="ja-JP" sz="1600" dirty="0" err="1" smtClean="0">
                <a:solidFill>
                  <a:schemeClr val="tx1"/>
                </a:solidFill>
                <a:ea typeface="MS PGothic" panose="020B0600070205080204" pitchFamily="34" charset="-128"/>
                <a:hlinkClick r:id="rId8"/>
              </a:rPr>
              <a:t>CancerQuest</a:t>
            </a:r>
            <a:r>
              <a:rPr lang="en-US" altLang="ja-JP" sz="1600" dirty="0" smtClean="0">
                <a:solidFill>
                  <a:schemeClr val="tx1"/>
                </a:solidFill>
                <a:ea typeface="MS PGothic" panose="020B0600070205080204" pitchFamily="34" charset="-128"/>
                <a:hlinkClick r:id="rId8"/>
              </a:rPr>
              <a:t>. 2020</a:t>
            </a:r>
            <a:r>
              <a:rPr lang="en-US" altLang="ja-JP" sz="1600" dirty="0" smtClean="0">
                <a:solidFill>
                  <a:schemeClr val="tx1"/>
                </a:solidFill>
                <a:ea typeface="MS PGothic" panose="020B0600070205080204" pitchFamily="34" charset="-128"/>
              </a:rPr>
              <a:t>.</a:t>
            </a:r>
            <a:endParaRPr lang="en-US" altLang="ja-JP" sz="1600" dirty="0">
              <a:solidFill>
                <a:schemeClr val="tx1"/>
              </a:solidFill>
              <a:ea typeface="MS PGothic" panose="020B0600070205080204" pitchFamily="34" charset="-128"/>
            </a:endParaRPr>
          </a:p>
          <a:p>
            <a:pPr eaLnBrk="1" hangingPunct="1"/>
            <a:endParaRPr lang="es-ES" altLang="ja-JP" sz="1600" dirty="0" smtClean="0">
              <a:solidFill>
                <a:schemeClr val="tx1"/>
              </a:solidFill>
              <a:ea typeface="MS PGothic" panose="020B0600070205080204" pitchFamily="34" charset="-128"/>
            </a:endParaRPr>
          </a:p>
          <a:p>
            <a:pPr eaLnBrk="1" hangingPunct="1">
              <a:buFont typeface="Wingdings" panose="05000000000000000000" pitchFamily="2" charset="2"/>
              <a:buChar char="§"/>
            </a:pPr>
            <a:r>
              <a:rPr lang="es-ES" altLang="ja-JP" sz="1600" dirty="0">
                <a:solidFill>
                  <a:schemeClr val="tx1"/>
                </a:solidFill>
                <a:ea typeface="MS PGothic" panose="020B0600070205080204" pitchFamily="34" charset="-128"/>
              </a:rPr>
              <a:t> </a:t>
            </a:r>
            <a:r>
              <a:rPr lang="en-US" altLang="ja-JP" sz="1600" dirty="0" err="1">
                <a:solidFill>
                  <a:schemeClr val="tx1"/>
                </a:solidFill>
                <a:ea typeface="MS PGothic" panose="020B0600070205080204" pitchFamily="34" charset="-128"/>
              </a:rPr>
              <a:t>Lavanya</a:t>
            </a:r>
            <a:r>
              <a:rPr lang="en-US" altLang="ja-JP" sz="1600" dirty="0">
                <a:solidFill>
                  <a:schemeClr val="tx1"/>
                </a:solidFill>
                <a:ea typeface="MS PGothic" panose="020B0600070205080204" pitchFamily="34" charset="-128"/>
              </a:rPr>
              <a:t> V et al. Small molecule inhibitors as emerging cancer therapeutics. </a:t>
            </a:r>
            <a:r>
              <a:rPr lang="en-US" altLang="ja-JP" sz="1600" dirty="0" err="1">
                <a:solidFill>
                  <a:schemeClr val="tx1"/>
                </a:solidFill>
                <a:ea typeface="MS PGothic" panose="020B0600070205080204" pitchFamily="34" charset="-128"/>
                <a:hlinkClick r:id="rId9"/>
              </a:rPr>
              <a:t>Integr</a:t>
            </a:r>
            <a:r>
              <a:rPr lang="en-US" altLang="ja-JP" sz="1600" dirty="0">
                <a:solidFill>
                  <a:schemeClr val="tx1"/>
                </a:solidFill>
                <a:ea typeface="MS PGothic" panose="020B0600070205080204" pitchFamily="34" charset="-128"/>
                <a:hlinkClick r:id="rId9"/>
              </a:rPr>
              <a:t> Cancer </a:t>
            </a:r>
            <a:r>
              <a:rPr lang="en-US" altLang="ja-JP" sz="1600" dirty="0" err="1">
                <a:solidFill>
                  <a:schemeClr val="tx1"/>
                </a:solidFill>
                <a:ea typeface="MS PGothic" panose="020B0600070205080204" pitchFamily="34" charset="-128"/>
                <a:hlinkClick r:id="rId9"/>
              </a:rPr>
              <a:t>Sci</a:t>
            </a:r>
            <a:r>
              <a:rPr lang="en-US" altLang="ja-JP" sz="1600">
                <a:solidFill>
                  <a:schemeClr val="tx1"/>
                </a:solidFill>
                <a:ea typeface="MS PGothic" panose="020B0600070205080204" pitchFamily="34" charset="-128"/>
                <a:hlinkClick r:id="rId9"/>
              </a:rPr>
              <a:t> </a:t>
            </a:r>
            <a:r>
              <a:rPr lang="en-US" altLang="ja-JP" sz="1600" smtClean="0">
                <a:solidFill>
                  <a:schemeClr val="tx1"/>
                </a:solidFill>
                <a:ea typeface="MS PGothic" panose="020B0600070205080204" pitchFamily="34" charset="-128"/>
                <a:hlinkClick r:id="rId9"/>
              </a:rPr>
              <a:t>Therap.2014;1(3</a:t>
            </a:r>
            <a:r>
              <a:rPr lang="en-US" altLang="ja-JP" sz="1600" dirty="0">
                <a:solidFill>
                  <a:schemeClr val="tx1"/>
                </a:solidFill>
                <a:ea typeface="MS PGothic" panose="020B0600070205080204" pitchFamily="34" charset="-128"/>
                <a:hlinkClick r:id="rId9"/>
              </a:rPr>
              <a:t>):39-46</a:t>
            </a:r>
            <a:r>
              <a:rPr lang="en-US" altLang="ja-JP" sz="1600" dirty="0">
                <a:solidFill>
                  <a:schemeClr val="tx1"/>
                </a:solidFill>
                <a:ea typeface="MS PGothic" panose="020B0600070205080204" pitchFamily="34" charset="-128"/>
              </a:rPr>
              <a:t>. </a:t>
            </a:r>
            <a:endParaRPr lang="en-US" altLang="ja-JP" sz="1600" dirty="0" smtClean="0">
              <a:solidFill>
                <a:schemeClr val="tx1"/>
              </a:solidFill>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body" idx="1"/>
          </p:nvPr>
        </p:nvSpPr>
        <p:spPr bwMode="auto">
          <a:xfrm>
            <a:off x="1176338" y="260350"/>
            <a:ext cx="7272337" cy="29527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3" tIns="45683" rIns="91363" bIns="45683" numCol="1" anchor="t" anchorCtr="0" compatLnSpc="1">
            <a:prstTxWarp prst="textNoShape">
              <a:avLst/>
            </a:prstTxWarp>
          </a:bodyPr>
          <a:lstStyle/>
          <a:p>
            <a:pPr eaLnBrk="1" hangingPunct="1">
              <a:buFontTx/>
              <a:buNone/>
            </a:pPr>
            <a:r>
              <a:rPr lang="es-ES" altLang="es-ES" sz="4000" b="1" dirty="0" smtClean="0">
                <a:solidFill>
                  <a:srgbClr val="EF3340"/>
                </a:solidFill>
              </a:rPr>
              <a:t>Más información:</a:t>
            </a:r>
            <a:r>
              <a:rPr lang="es-ES" altLang="es-ES" b="1" dirty="0" smtClean="0"/>
              <a:t> </a:t>
            </a:r>
          </a:p>
          <a:p>
            <a:pPr eaLnBrk="1" hangingPunct="1"/>
            <a:endParaRPr lang="es-ES" altLang="es-ES" i="1" dirty="0" smtClean="0"/>
          </a:p>
          <a:p>
            <a:pPr eaLnBrk="1" hangingPunct="1">
              <a:buFontTx/>
              <a:buNone/>
            </a:pPr>
            <a:r>
              <a:rPr lang="es-ES" altLang="es-ES" i="1" dirty="0" smtClean="0"/>
              <a:t>		Bol Ter </a:t>
            </a:r>
            <a:r>
              <a:rPr lang="es-ES" altLang="es-ES" i="1" dirty="0" err="1" smtClean="0"/>
              <a:t>Andal</a:t>
            </a:r>
            <a:r>
              <a:rPr lang="es-ES" altLang="es-ES" i="1" dirty="0" smtClean="0"/>
              <a:t>. </a:t>
            </a:r>
            <a:r>
              <a:rPr lang="es-ES" altLang="es-ES" i="1" dirty="0" smtClean="0">
                <a:solidFill>
                  <a:srgbClr val="EF3340"/>
                </a:solidFill>
              </a:rPr>
              <a:t>2020; 35(3)</a:t>
            </a:r>
          </a:p>
          <a:p>
            <a:pPr eaLnBrk="1" hangingPunct="1">
              <a:buFontTx/>
              <a:buNone/>
            </a:pPr>
            <a:r>
              <a:rPr lang="es-ES" altLang="es-ES" dirty="0" smtClean="0"/>
              <a:t>		</a:t>
            </a:r>
            <a:r>
              <a:rPr lang="es-ES" altLang="es-ES" dirty="0" smtClean="0">
                <a:hlinkClick r:id="rId2"/>
              </a:rPr>
              <a:t>http://www.cadime.es</a:t>
            </a:r>
            <a:endParaRPr lang="es-ES" altLang="es-ES" dirty="0" smtClean="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2996952"/>
            <a:ext cx="3509765" cy="3653895"/>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900113" y="188913"/>
            <a:ext cx="8243887" cy="616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EF3340"/>
                </a:solidFill>
                <a:latin typeface="Arial" panose="020B0604020202020204" pitchFamily="34" charset="0"/>
                <a:cs typeface="Arial" panose="020B0604020202020204" pitchFamily="34" charset="0"/>
              </a:defRPr>
            </a:lvl1pPr>
            <a:lvl2pPr marL="742950" indent="-285750">
              <a:defRPr>
                <a:solidFill>
                  <a:srgbClr val="EF3340"/>
                </a:solidFill>
                <a:latin typeface="Arial" panose="020B0604020202020204" pitchFamily="34" charset="0"/>
                <a:cs typeface="Arial" panose="020B0604020202020204" pitchFamily="34" charset="0"/>
              </a:defRPr>
            </a:lvl2pPr>
            <a:lvl3pPr marL="1143000" indent="-228600">
              <a:defRPr>
                <a:solidFill>
                  <a:srgbClr val="EF3340"/>
                </a:solidFill>
                <a:latin typeface="Arial" panose="020B0604020202020204" pitchFamily="34" charset="0"/>
                <a:cs typeface="Arial" panose="020B0604020202020204" pitchFamily="34" charset="0"/>
              </a:defRPr>
            </a:lvl3pPr>
            <a:lvl4pPr marL="1600200" indent="-228600">
              <a:defRPr>
                <a:solidFill>
                  <a:srgbClr val="EF3340"/>
                </a:solidFill>
                <a:latin typeface="Arial" panose="020B0604020202020204" pitchFamily="34" charset="0"/>
                <a:cs typeface="Arial" panose="020B0604020202020204" pitchFamily="34" charset="0"/>
              </a:defRPr>
            </a:lvl4pPr>
            <a:lvl5pPr marL="2057400" indent="-228600">
              <a:defRPr>
                <a:solidFill>
                  <a:srgbClr val="EF334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9pPr>
          </a:lstStyle>
          <a:p>
            <a:pPr eaLnBrk="1" hangingPunct="1">
              <a:spcBef>
                <a:spcPct val="20000"/>
              </a:spcBef>
            </a:pPr>
            <a:r>
              <a:rPr lang="es-ES" altLang="es-ES" sz="3400" b="1" i="1" dirty="0"/>
              <a:t>Justificación: </a:t>
            </a:r>
          </a:p>
          <a:p>
            <a:pPr eaLnBrk="1" hangingPunct="1"/>
            <a:endParaRPr lang="es-ES" altLang="es-ES" sz="2600" dirty="0">
              <a:solidFill>
                <a:schemeClr val="tx1"/>
              </a:solidFill>
            </a:endParaRPr>
          </a:p>
          <a:p>
            <a:pPr eaLnBrk="1" hangingPunct="1"/>
            <a:r>
              <a:rPr lang="es-ES" altLang="es-ES" sz="2600" dirty="0">
                <a:solidFill>
                  <a:schemeClr val="tx1"/>
                </a:solidFill>
              </a:rPr>
              <a:t>La </a:t>
            </a:r>
            <a:r>
              <a:rPr lang="es-ES" altLang="es-ES" sz="2600" dirty="0" smtClean="0">
                <a:solidFill>
                  <a:schemeClr val="tx1"/>
                </a:solidFill>
              </a:rPr>
              <a:t>continua avalancha de nuevas terapias en oncología hace necesaria una revisión, para diferenciarlas entre ellas y con respecto a la quimioterapia convencional.</a:t>
            </a:r>
            <a:endParaRPr lang="es-ES" altLang="es-ES" sz="2600" dirty="0">
              <a:solidFill>
                <a:schemeClr val="tx1"/>
              </a:solidFill>
            </a:endParaRPr>
          </a:p>
          <a:p>
            <a:pPr eaLnBrk="1" hangingPunct="1">
              <a:spcBef>
                <a:spcPct val="20000"/>
              </a:spcBef>
            </a:pPr>
            <a:endParaRPr lang="es-ES" altLang="es-ES" sz="3400" b="1" i="1" dirty="0"/>
          </a:p>
          <a:p>
            <a:pPr eaLnBrk="1" hangingPunct="1"/>
            <a:r>
              <a:rPr lang="es-ES" altLang="es-ES" sz="3400" b="1" i="1" dirty="0"/>
              <a:t>Objetivo:</a:t>
            </a:r>
            <a:r>
              <a:rPr lang="es-ES" altLang="es-ES" dirty="0"/>
              <a:t> </a:t>
            </a:r>
          </a:p>
          <a:p>
            <a:pPr eaLnBrk="1" hangingPunct="1"/>
            <a:endParaRPr lang="es-ES" altLang="es-ES" sz="2600" dirty="0">
              <a:solidFill>
                <a:schemeClr val="tx1"/>
              </a:solidFill>
            </a:endParaRPr>
          </a:p>
          <a:p>
            <a:pPr eaLnBrk="1" hangingPunct="1"/>
            <a:r>
              <a:rPr lang="es-ES" altLang="es-ES" sz="2600" dirty="0" smtClean="0">
                <a:solidFill>
                  <a:schemeClr val="tx1"/>
                </a:solidFill>
              </a:rPr>
              <a:t>Aportar los conceptos básicos de inmunología y genética del cáncer, los nuevos tipos de terapias biológicas y sintéticas, su mecanismo de acción y nomenclatura de los fármacos y las dianas hacia las que van dirigidos.</a:t>
            </a:r>
            <a:endParaRPr lang="es-ES" altLang="es-ES" sz="26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971600" y="188640"/>
            <a:ext cx="7993062" cy="7920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s-ES" altLang="es-ES" sz="3400" b="1" dirty="0" smtClean="0">
                <a:solidFill>
                  <a:srgbClr val="EF3340"/>
                </a:solidFill>
              </a:rPr>
              <a:t>Terapias avanzadas y cáncer</a:t>
            </a:r>
            <a:endParaRPr lang="es-ES" altLang="es-ES" sz="3400" dirty="0" smtClean="0">
              <a:solidFill>
                <a:srgbClr val="EF3340"/>
              </a:solidFill>
            </a:endParaRPr>
          </a:p>
        </p:txBody>
      </p:sp>
      <p:sp>
        <p:nvSpPr>
          <p:cNvPr id="3" name="CuadroTexto 2"/>
          <p:cNvSpPr txBox="1"/>
          <p:nvPr/>
        </p:nvSpPr>
        <p:spPr>
          <a:xfrm>
            <a:off x="2339752" y="2204864"/>
            <a:ext cx="216024" cy="369332"/>
          </a:xfrm>
          <a:prstGeom prst="rect">
            <a:avLst/>
          </a:prstGeom>
          <a:noFill/>
        </p:spPr>
        <p:txBody>
          <a:bodyPr wrap="square" rtlCol="0">
            <a:spAutoFit/>
          </a:bodyPr>
          <a:lstStyle/>
          <a:p>
            <a:endParaRPr lang="es-ES" dirty="0"/>
          </a:p>
        </p:txBody>
      </p:sp>
      <p:sp>
        <p:nvSpPr>
          <p:cNvPr id="2" name="AutoShape 2" descr="análisis hospital doctor médico genético Dna laboratorio científico laboratorio cuidado investigación pericia microscopio protector farmacia clínica investigador químico ciencia medicina salud equipo virus masculino azul verde texto fuente hidalgo comportamiento humano comunicación ropa de calle tecnología línea trabajo guay ilustración cuidado de la visión conversacion uniforme camiseta diseño gráfico marca Papel pintado de la computadora negocio mang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 name="Imagen 3"/>
          <p:cNvPicPr>
            <a:picLocks noChangeAspect="1"/>
          </p:cNvPicPr>
          <p:nvPr/>
        </p:nvPicPr>
        <p:blipFill>
          <a:blip r:embed="rId2"/>
          <a:stretch>
            <a:fillRect/>
          </a:stretch>
        </p:blipFill>
        <p:spPr>
          <a:xfrm>
            <a:off x="899593" y="970848"/>
            <a:ext cx="8244408" cy="5770520"/>
          </a:xfrm>
          <a:prstGeom prst="rect">
            <a:avLst/>
          </a:prstGeom>
        </p:spPr>
      </p:pic>
    </p:spTree>
    <p:extLst>
      <p:ext uri="{BB962C8B-B14F-4D97-AF65-F5344CB8AC3E}">
        <p14:creationId xmlns:p14="http://schemas.microsoft.com/office/powerpoint/2010/main" val="1268206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691680" y="116632"/>
            <a:ext cx="734429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rgbClr val="EF3340"/>
                </a:solidFill>
                <a:latin typeface="Arial" panose="020B0604020202020204" pitchFamily="34" charset="0"/>
                <a:cs typeface="Arial" panose="020B0604020202020204" pitchFamily="34" charset="0"/>
              </a:defRPr>
            </a:lvl1pPr>
            <a:lvl2pPr marL="742950" indent="-285750">
              <a:defRPr>
                <a:solidFill>
                  <a:srgbClr val="EF3340"/>
                </a:solidFill>
                <a:latin typeface="Arial" panose="020B0604020202020204" pitchFamily="34" charset="0"/>
                <a:cs typeface="Arial" panose="020B0604020202020204" pitchFamily="34" charset="0"/>
              </a:defRPr>
            </a:lvl2pPr>
            <a:lvl3pPr marL="1143000" indent="-228600">
              <a:defRPr>
                <a:solidFill>
                  <a:srgbClr val="EF3340"/>
                </a:solidFill>
                <a:latin typeface="Arial" panose="020B0604020202020204" pitchFamily="34" charset="0"/>
                <a:cs typeface="Arial" panose="020B0604020202020204" pitchFamily="34" charset="0"/>
              </a:defRPr>
            </a:lvl3pPr>
            <a:lvl4pPr marL="1600200" indent="-228600">
              <a:defRPr>
                <a:solidFill>
                  <a:srgbClr val="EF3340"/>
                </a:solidFill>
                <a:latin typeface="Arial" panose="020B0604020202020204" pitchFamily="34" charset="0"/>
                <a:cs typeface="Arial" panose="020B0604020202020204" pitchFamily="34" charset="0"/>
              </a:defRPr>
            </a:lvl4pPr>
            <a:lvl5pPr marL="2057400" indent="-228600">
              <a:defRPr>
                <a:solidFill>
                  <a:srgbClr val="EF334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9pPr>
          </a:lstStyle>
          <a:p>
            <a:pPr eaLnBrk="1" hangingPunct="1">
              <a:spcBef>
                <a:spcPct val="20000"/>
              </a:spcBef>
            </a:pPr>
            <a:r>
              <a:rPr lang="es-ES" altLang="es-ES" sz="3400" b="1" dirty="0" smtClean="0"/>
              <a:t>Nuevas terapias en Oncología</a:t>
            </a:r>
            <a:endParaRPr lang="es-ES" altLang="es-ES" sz="3400" dirty="0">
              <a:solidFill>
                <a:schemeClr val="tx1"/>
              </a:solidFill>
            </a:endParaRPr>
          </a:p>
        </p:txBody>
      </p:sp>
      <p:pic>
        <p:nvPicPr>
          <p:cNvPr id="9" name="Imagen 8"/>
          <p:cNvPicPr>
            <a:picLocks noChangeAspect="1"/>
          </p:cNvPicPr>
          <p:nvPr/>
        </p:nvPicPr>
        <p:blipFill rotWithShape="1">
          <a:blip r:embed="rId2"/>
          <a:srcRect l="565" t="1233" r="985" b="1296"/>
          <a:stretch/>
        </p:blipFill>
        <p:spPr>
          <a:xfrm>
            <a:off x="1331640" y="980728"/>
            <a:ext cx="7200800" cy="5688632"/>
          </a:xfrm>
          <a:prstGeom prst="rect">
            <a:avLst/>
          </a:prstGeom>
        </p:spPr>
      </p:pic>
    </p:spTree>
    <p:extLst>
      <p:ext uri="{BB962C8B-B14F-4D97-AF65-F5344CB8AC3E}">
        <p14:creationId xmlns:p14="http://schemas.microsoft.com/office/powerpoint/2010/main" val="440700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7" name="Rectangle 149"/>
          <p:cNvSpPr txBox="1">
            <a:spLocks noChangeArrowheads="1"/>
          </p:cNvSpPr>
          <p:nvPr/>
        </p:nvSpPr>
        <p:spPr bwMode="auto">
          <a:xfrm>
            <a:off x="899592" y="146652"/>
            <a:ext cx="8064896"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rgbClr val="EF3340"/>
                </a:solidFill>
                <a:latin typeface="Arial" panose="020B0604020202020204" pitchFamily="34" charset="0"/>
                <a:cs typeface="Arial" panose="020B0604020202020204" pitchFamily="34" charset="0"/>
              </a:defRPr>
            </a:lvl1pPr>
            <a:lvl2pPr marL="742950" indent="-285750">
              <a:defRPr>
                <a:solidFill>
                  <a:srgbClr val="EF3340"/>
                </a:solidFill>
                <a:latin typeface="Arial" panose="020B0604020202020204" pitchFamily="34" charset="0"/>
                <a:cs typeface="Arial" panose="020B0604020202020204" pitchFamily="34" charset="0"/>
              </a:defRPr>
            </a:lvl2pPr>
            <a:lvl3pPr marL="1143000" indent="-228600">
              <a:defRPr>
                <a:solidFill>
                  <a:srgbClr val="EF3340"/>
                </a:solidFill>
                <a:latin typeface="Arial" panose="020B0604020202020204" pitchFamily="34" charset="0"/>
                <a:cs typeface="Arial" panose="020B0604020202020204" pitchFamily="34" charset="0"/>
              </a:defRPr>
            </a:lvl3pPr>
            <a:lvl4pPr marL="1600200" indent="-228600">
              <a:defRPr>
                <a:solidFill>
                  <a:srgbClr val="EF3340"/>
                </a:solidFill>
                <a:latin typeface="Arial" panose="020B0604020202020204" pitchFamily="34" charset="0"/>
                <a:cs typeface="Arial" panose="020B0604020202020204" pitchFamily="34" charset="0"/>
              </a:defRPr>
            </a:lvl4pPr>
            <a:lvl5pPr marL="2057400" indent="-228600">
              <a:defRPr>
                <a:solidFill>
                  <a:srgbClr val="EF334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9pPr>
          </a:lstStyle>
          <a:p>
            <a:pPr eaLnBrk="1" hangingPunct="1"/>
            <a:r>
              <a:rPr lang="es-ES" altLang="es-ES" sz="3400" b="1" dirty="0" smtClean="0"/>
              <a:t>Inmunoterapia: Moléculas Biológicas </a:t>
            </a:r>
            <a:r>
              <a:rPr lang="es-ES" altLang="es-ES" sz="2400" b="1" dirty="0" smtClean="0"/>
              <a:t/>
            </a:r>
            <a:br>
              <a:rPr lang="es-ES" altLang="es-ES" sz="2400" b="1" dirty="0" smtClean="0"/>
            </a:br>
            <a:r>
              <a:rPr lang="es-ES" altLang="es-ES" sz="4300" b="1" dirty="0" smtClean="0">
                <a:solidFill>
                  <a:srgbClr val="CC0000"/>
                </a:solidFill>
              </a:rPr>
              <a:t>         </a:t>
            </a:r>
            <a:r>
              <a:rPr lang="es-ES" altLang="es-ES" sz="4300" b="1" dirty="0">
                <a:solidFill>
                  <a:srgbClr val="CC0000"/>
                </a:solidFill>
              </a:rPr>
              <a:t/>
            </a:r>
            <a:br>
              <a:rPr lang="es-ES" altLang="es-ES" sz="4300" b="1" dirty="0">
                <a:solidFill>
                  <a:srgbClr val="CC0000"/>
                </a:solidFill>
              </a:rPr>
            </a:br>
            <a:endParaRPr lang="es-ES" altLang="es-ES" sz="3600" b="1" dirty="0">
              <a:solidFill>
                <a:schemeClr val="folHlink"/>
              </a:solidFil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628800"/>
            <a:ext cx="6268554" cy="4680520"/>
          </a:xfrm>
          <a:prstGeom prst="rect">
            <a:avLst/>
          </a:prstGeom>
        </p:spPr>
      </p:pic>
      <p:sp>
        <p:nvSpPr>
          <p:cNvPr id="4" name="Rectangle 149"/>
          <p:cNvSpPr txBox="1">
            <a:spLocks noChangeArrowheads="1"/>
          </p:cNvSpPr>
          <p:nvPr/>
        </p:nvSpPr>
        <p:spPr bwMode="auto">
          <a:xfrm>
            <a:off x="2555776" y="1197000"/>
            <a:ext cx="490040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rgbClr val="EF3340"/>
                </a:solidFill>
                <a:latin typeface="Arial" panose="020B0604020202020204" pitchFamily="34" charset="0"/>
                <a:cs typeface="Arial" panose="020B0604020202020204" pitchFamily="34" charset="0"/>
              </a:defRPr>
            </a:lvl1pPr>
            <a:lvl2pPr marL="742950" indent="-285750">
              <a:defRPr>
                <a:solidFill>
                  <a:srgbClr val="EF3340"/>
                </a:solidFill>
                <a:latin typeface="Arial" panose="020B0604020202020204" pitchFamily="34" charset="0"/>
                <a:cs typeface="Arial" panose="020B0604020202020204" pitchFamily="34" charset="0"/>
              </a:defRPr>
            </a:lvl2pPr>
            <a:lvl3pPr marL="1143000" indent="-228600">
              <a:defRPr>
                <a:solidFill>
                  <a:srgbClr val="EF3340"/>
                </a:solidFill>
                <a:latin typeface="Arial" panose="020B0604020202020204" pitchFamily="34" charset="0"/>
                <a:cs typeface="Arial" panose="020B0604020202020204" pitchFamily="34" charset="0"/>
              </a:defRPr>
            </a:lvl3pPr>
            <a:lvl4pPr marL="1600200" indent="-228600">
              <a:defRPr>
                <a:solidFill>
                  <a:srgbClr val="EF3340"/>
                </a:solidFill>
                <a:latin typeface="Arial" panose="020B0604020202020204" pitchFamily="34" charset="0"/>
                <a:cs typeface="Arial" panose="020B0604020202020204" pitchFamily="34" charset="0"/>
              </a:defRPr>
            </a:lvl4pPr>
            <a:lvl5pPr marL="2057400" indent="-228600">
              <a:defRPr>
                <a:solidFill>
                  <a:srgbClr val="EF334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9pPr>
          </a:lstStyle>
          <a:p>
            <a:pPr eaLnBrk="1" hangingPunct="1"/>
            <a:r>
              <a:rPr lang="es-ES" altLang="es-ES" sz="1600" b="1" dirty="0" smtClean="0"/>
              <a:t>Tipos de células </a:t>
            </a:r>
            <a:r>
              <a:rPr lang="es-ES" altLang="es-ES" sz="1600" b="1" dirty="0"/>
              <a:t>sanguíneas de origen </a:t>
            </a:r>
            <a:r>
              <a:rPr lang="es-ES" altLang="es-ES" sz="1600" b="1" dirty="0" smtClean="0"/>
              <a:t>medular</a:t>
            </a:r>
            <a:r>
              <a:rPr lang="es-ES" altLang="es-ES" sz="2400" b="1" dirty="0" smtClean="0"/>
              <a:t/>
            </a:r>
            <a:br>
              <a:rPr lang="es-ES" altLang="es-ES" sz="2400" b="1" dirty="0" smtClean="0"/>
            </a:br>
            <a:r>
              <a:rPr lang="es-ES" altLang="es-ES" sz="4300" b="1" dirty="0" smtClean="0">
                <a:solidFill>
                  <a:srgbClr val="CC0000"/>
                </a:solidFill>
              </a:rPr>
              <a:t>         </a:t>
            </a:r>
            <a:r>
              <a:rPr lang="es-ES" altLang="es-ES" sz="4300" b="1" dirty="0">
                <a:solidFill>
                  <a:srgbClr val="CC0000"/>
                </a:solidFill>
              </a:rPr>
              <a:t/>
            </a:r>
            <a:br>
              <a:rPr lang="es-ES" altLang="es-ES" sz="4300" b="1" dirty="0">
                <a:solidFill>
                  <a:srgbClr val="CC0000"/>
                </a:solidFill>
              </a:rPr>
            </a:br>
            <a:endParaRPr lang="es-ES" altLang="es-ES" sz="3600" b="1" dirty="0">
              <a:solidFill>
                <a:schemeClr val="folHlink"/>
              </a:solidFill>
            </a:endParaRPr>
          </a:p>
        </p:txBody>
      </p:sp>
      <p:sp>
        <p:nvSpPr>
          <p:cNvPr id="2" name="CuadroTexto 1"/>
          <p:cNvSpPr txBox="1"/>
          <p:nvPr/>
        </p:nvSpPr>
        <p:spPr>
          <a:xfrm>
            <a:off x="7080250" y="6381328"/>
            <a:ext cx="1884238" cy="261610"/>
          </a:xfrm>
          <a:prstGeom prst="rect">
            <a:avLst/>
          </a:prstGeom>
          <a:noFill/>
        </p:spPr>
        <p:txBody>
          <a:bodyPr wrap="square" rtlCol="0">
            <a:spAutoFit/>
          </a:bodyPr>
          <a:lstStyle/>
          <a:p>
            <a:r>
              <a:rPr lang="es-ES" sz="1100" dirty="0">
                <a:solidFill>
                  <a:schemeClr val="tx1"/>
                </a:solidFill>
              </a:rPr>
              <a:t>Tomada de </a:t>
            </a:r>
            <a:r>
              <a:rPr lang="es-ES" sz="1100" dirty="0" smtClean="0">
                <a:solidFill>
                  <a:schemeClr val="tx1"/>
                </a:solidFill>
                <a:hlinkClick r:id="rId3"/>
              </a:rPr>
              <a:t>NIH (EEUU)</a:t>
            </a:r>
            <a:endParaRPr lang="es-ES" sz="11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900113" y="188913"/>
            <a:ext cx="824388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EF3340"/>
                </a:solidFill>
                <a:latin typeface="Arial" panose="020B0604020202020204" pitchFamily="34" charset="0"/>
                <a:cs typeface="Arial" panose="020B0604020202020204" pitchFamily="34" charset="0"/>
              </a:defRPr>
            </a:lvl1pPr>
            <a:lvl2pPr marL="742950" indent="-285750">
              <a:defRPr>
                <a:solidFill>
                  <a:srgbClr val="EF3340"/>
                </a:solidFill>
                <a:latin typeface="Arial" panose="020B0604020202020204" pitchFamily="34" charset="0"/>
                <a:cs typeface="Arial" panose="020B0604020202020204" pitchFamily="34" charset="0"/>
              </a:defRPr>
            </a:lvl2pPr>
            <a:lvl3pPr marL="1143000" indent="-228600">
              <a:defRPr>
                <a:solidFill>
                  <a:srgbClr val="EF3340"/>
                </a:solidFill>
                <a:latin typeface="Arial" panose="020B0604020202020204" pitchFamily="34" charset="0"/>
                <a:cs typeface="Arial" panose="020B0604020202020204" pitchFamily="34" charset="0"/>
              </a:defRPr>
            </a:lvl3pPr>
            <a:lvl4pPr marL="1600200" indent="-228600">
              <a:defRPr>
                <a:solidFill>
                  <a:srgbClr val="EF3340"/>
                </a:solidFill>
                <a:latin typeface="Arial" panose="020B0604020202020204" pitchFamily="34" charset="0"/>
                <a:cs typeface="Arial" panose="020B0604020202020204" pitchFamily="34" charset="0"/>
              </a:defRPr>
            </a:lvl4pPr>
            <a:lvl5pPr marL="2057400" indent="-228600">
              <a:defRPr>
                <a:solidFill>
                  <a:srgbClr val="EF334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EF3340"/>
                </a:solidFill>
                <a:latin typeface="Arial" panose="020B0604020202020204" pitchFamily="34" charset="0"/>
                <a:cs typeface="Arial" panose="020B0604020202020204" pitchFamily="34" charset="0"/>
              </a:defRPr>
            </a:lvl9pPr>
          </a:lstStyle>
          <a:p>
            <a:pPr eaLnBrk="1" hangingPunct="1">
              <a:spcBef>
                <a:spcPct val="20000"/>
              </a:spcBef>
            </a:pPr>
            <a:r>
              <a:rPr lang="es-ES" altLang="es-ES" sz="3400" b="1" dirty="0" smtClean="0"/>
              <a:t>Terapia con células CAR-T  </a:t>
            </a:r>
            <a:endParaRPr lang="es-ES" altLang="es-ES" sz="3400" b="1" dirty="0"/>
          </a:p>
        </p:txBody>
      </p:sp>
      <p:pic>
        <p:nvPicPr>
          <p:cNvPr id="3" name="Imagen 2"/>
          <p:cNvPicPr>
            <a:picLocks noChangeAspect="1"/>
          </p:cNvPicPr>
          <p:nvPr/>
        </p:nvPicPr>
        <p:blipFill>
          <a:blip r:embed="rId2"/>
          <a:stretch>
            <a:fillRect/>
          </a:stretch>
        </p:blipFill>
        <p:spPr>
          <a:xfrm>
            <a:off x="1331640" y="980728"/>
            <a:ext cx="6980535" cy="5131685"/>
          </a:xfrm>
          <a:prstGeom prst="rect">
            <a:avLst/>
          </a:prstGeom>
        </p:spPr>
      </p:pic>
      <p:sp>
        <p:nvSpPr>
          <p:cNvPr id="2" name="CuadroTexto 1"/>
          <p:cNvSpPr txBox="1"/>
          <p:nvPr/>
        </p:nvSpPr>
        <p:spPr>
          <a:xfrm>
            <a:off x="1259632" y="6288675"/>
            <a:ext cx="7632848" cy="307777"/>
          </a:xfrm>
          <a:prstGeom prst="rect">
            <a:avLst/>
          </a:prstGeom>
          <a:noFill/>
        </p:spPr>
        <p:txBody>
          <a:bodyPr wrap="square" rtlCol="0">
            <a:spAutoFit/>
          </a:bodyPr>
          <a:lstStyle/>
          <a:p>
            <a:r>
              <a:rPr lang="es-ES" sz="1400" b="1" dirty="0" smtClean="0">
                <a:solidFill>
                  <a:schemeClr val="tx1"/>
                </a:solidFill>
              </a:rPr>
              <a:t>CAR</a:t>
            </a:r>
            <a:r>
              <a:rPr lang="es-ES" sz="1400" dirty="0" smtClean="0">
                <a:solidFill>
                  <a:schemeClr val="tx1"/>
                </a:solidFill>
              </a:rPr>
              <a:t>: </a:t>
            </a:r>
            <a:r>
              <a:rPr lang="es-ES" sz="1400" i="1" dirty="0" err="1" smtClean="0">
                <a:solidFill>
                  <a:schemeClr val="tx1"/>
                </a:solidFill>
              </a:rPr>
              <a:t>chimeric</a:t>
            </a:r>
            <a:r>
              <a:rPr lang="es-ES" sz="1400" i="1" dirty="0" smtClean="0">
                <a:solidFill>
                  <a:schemeClr val="tx1"/>
                </a:solidFill>
              </a:rPr>
              <a:t> </a:t>
            </a:r>
            <a:r>
              <a:rPr lang="es-ES" sz="1400" i="1" dirty="0" err="1">
                <a:solidFill>
                  <a:schemeClr val="tx1"/>
                </a:solidFill>
              </a:rPr>
              <a:t>antigen</a:t>
            </a:r>
            <a:r>
              <a:rPr lang="es-ES" sz="1400" i="1" dirty="0">
                <a:solidFill>
                  <a:schemeClr val="tx1"/>
                </a:solidFill>
              </a:rPr>
              <a:t> </a:t>
            </a:r>
            <a:r>
              <a:rPr lang="es-ES" sz="1400" i="1" dirty="0" smtClean="0">
                <a:solidFill>
                  <a:schemeClr val="tx1"/>
                </a:solidFill>
              </a:rPr>
              <a:t>receptor                                                                     </a:t>
            </a:r>
            <a:r>
              <a:rPr lang="es-ES" sz="1100" dirty="0" smtClean="0">
                <a:solidFill>
                  <a:schemeClr val="tx1"/>
                </a:solidFill>
              </a:rPr>
              <a:t>Tomada </a:t>
            </a:r>
            <a:r>
              <a:rPr lang="es-ES" sz="1100" dirty="0">
                <a:solidFill>
                  <a:schemeClr val="tx1"/>
                </a:solidFill>
              </a:rPr>
              <a:t>de </a:t>
            </a:r>
            <a:r>
              <a:rPr lang="es-ES" sz="1100" u="sng" dirty="0" smtClean="0">
                <a:hlinkClick r:id="rId3"/>
              </a:rPr>
              <a:t>NIH (EEUU)</a:t>
            </a:r>
            <a:endParaRPr lang="es-ES" sz="1100" dirty="0"/>
          </a:p>
        </p:txBody>
      </p:sp>
    </p:spTree>
    <p:extLst>
      <p:ext uri="{BB962C8B-B14F-4D97-AF65-F5344CB8AC3E}">
        <p14:creationId xmlns:p14="http://schemas.microsoft.com/office/powerpoint/2010/main" val="3061562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bwMode="auto">
          <a:xfrm>
            <a:off x="2555776" y="1739375"/>
            <a:ext cx="1656184" cy="778360"/>
          </a:xfrm>
          <a:prstGeom prst="roundRect">
            <a:avLst/>
          </a:prstGeom>
          <a:solidFill>
            <a:srgbClr val="A9D5E7"/>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3" name="Rectángulo redondeado 12"/>
          <p:cNvSpPr/>
          <p:nvPr/>
        </p:nvSpPr>
        <p:spPr bwMode="auto">
          <a:xfrm>
            <a:off x="5092620" y="1739375"/>
            <a:ext cx="1656184" cy="778360"/>
          </a:xfrm>
          <a:prstGeom prst="roundRect">
            <a:avLst/>
          </a:prstGeom>
          <a:solidFill>
            <a:srgbClr val="D0EBB3"/>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9218" name="Rectangle 2"/>
          <p:cNvSpPr>
            <a:spLocks noGrp="1" noChangeArrowheads="1"/>
          </p:cNvSpPr>
          <p:nvPr>
            <p:ph type="title"/>
          </p:nvPr>
        </p:nvSpPr>
        <p:spPr bwMode="auto">
          <a:xfrm>
            <a:off x="971600" y="188640"/>
            <a:ext cx="7993062" cy="7920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s-ES" altLang="es-ES" sz="3400" b="1" dirty="0" smtClean="0">
                <a:solidFill>
                  <a:srgbClr val="EF3340"/>
                </a:solidFill>
              </a:rPr>
              <a:t>               Terapias dirigidas</a:t>
            </a:r>
            <a:endParaRPr lang="es-ES" altLang="es-ES" sz="3400" dirty="0" smtClean="0">
              <a:solidFill>
                <a:srgbClr val="EF3340"/>
              </a:solidFill>
            </a:endParaRPr>
          </a:p>
        </p:txBody>
      </p:sp>
      <p:sp>
        <p:nvSpPr>
          <p:cNvPr id="2" name="Rectángulo 1"/>
          <p:cNvSpPr/>
          <p:nvPr/>
        </p:nvSpPr>
        <p:spPr>
          <a:xfrm>
            <a:off x="1135842" y="2973670"/>
            <a:ext cx="7664577" cy="3763146"/>
          </a:xfrm>
          <a:prstGeom prst="rect">
            <a:avLst/>
          </a:prstGeom>
        </p:spPr>
        <p:txBody>
          <a:bodyPr wrap="square">
            <a:spAutoFit/>
          </a:bodyPr>
          <a:lstStyle/>
          <a:p>
            <a:pPr marL="0" marR="0" lvl="0" indent="0" algn="just" defTabSz="914400" rtl="0" eaLnBrk="0" fontAlgn="base" latinLnBrk="0" hangingPunct="0">
              <a:lnSpc>
                <a:spcPct val="107000"/>
              </a:lnSpc>
              <a:spcBef>
                <a:spcPct val="0"/>
              </a:spcBef>
              <a:spcAft>
                <a:spcPts val="0"/>
              </a:spcAft>
              <a:buClrTx/>
              <a:buSzTx/>
              <a:buFontTx/>
              <a:buNone/>
              <a:tabLst/>
              <a:defRPr/>
            </a:pPr>
            <a:endParaRPr kumimoji="0" lang="es-ES" sz="11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7000"/>
              </a:lnSpc>
              <a:spcBef>
                <a:spcPct val="0"/>
              </a:spcBef>
              <a:spcAft>
                <a:spcPts val="0"/>
              </a:spcAft>
              <a:buClrTx/>
              <a:buSzTx/>
              <a:buFontTx/>
              <a:buNone/>
              <a:tabLst/>
              <a:defRPr/>
            </a:pPr>
            <a:r>
              <a:rPr kumimoji="0" lang="es-ES" sz="1600" b="1" i="0" u="none" strike="noStrike" kern="1200" cap="none" spc="0" normalizeH="0" baseline="0" noProof="0" dirty="0" smtClean="0">
                <a:ln>
                  <a:noFill/>
                </a:ln>
                <a:effectLst/>
                <a:uLnTx/>
                <a:uFillTx/>
                <a:ea typeface="Calibri" panose="020F0502020204030204" pitchFamily="34" charset="0"/>
                <a:cs typeface="Times New Roman" panose="02020603050405020304" pitchFamily="18" charset="0"/>
              </a:rPr>
              <a:t>Inconvenientes de las dianas:</a:t>
            </a:r>
          </a:p>
          <a:p>
            <a:pPr marL="342900" marR="0" lvl="0" indent="-342900" algn="just" defTabSz="914400" rtl="0" eaLnBrk="0" fontAlgn="base" latinLnBrk="0" hangingPunct="0">
              <a:lnSpc>
                <a:spcPct val="107000"/>
              </a:lnSpc>
              <a:spcBef>
                <a:spcPct val="0"/>
              </a:spcBef>
              <a:spcAft>
                <a:spcPts val="0"/>
              </a:spcAft>
              <a:buClrTx/>
              <a:buSzTx/>
              <a:buFont typeface="Calibri" panose="020F0502020204030204" pitchFamily="34" charset="0"/>
              <a:buChar char="-"/>
              <a:tabLst/>
              <a:defRPr/>
            </a:pPr>
            <a:endParaRPr kumimoji="0" lang="es-ES" sz="16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342900" marR="0" lvl="0" indent="-342900" algn="just" defTabSz="914400" rtl="0" eaLnBrk="0" fontAlgn="base" latinLnBrk="0" hangingPunct="0">
              <a:lnSpc>
                <a:spcPct val="107000"/>
              </a:lnSpc>
              <a:spcBef>
                <a:spcPct val="0"/>
              </a:spcBef>
              <a:spcAft>
                <a:spcPts val="0"/>
              </a:spcAft>
              <a:buClrTx/>
              <a:buSzTx/>
              <a:buFont typeface="Calibri" panose="020F0502020204030204" pitchFamily="34" charset="0"/>
              <a:buChar char="-"/>
              <a:tabLst/>
              <a:defRPr/>
            </a:pPr>
            <a:r>
              <a:rPr kumimoji="0" lang="es-ES" sz="1600" b="0" i="0" u="none" strike="noStrike" kern="1200" cap="none" spc="0" normalizeH="0" baseline="0" noProof="0" dirty="0" smtClean="0">
                <a:ln>
                  <a:noFill/>
                </a:ln>
                <a:solidFill>
                  <a:srgbClr val="000000"/>
                </a:solidFill>
                <a:effectLst/>
                <a:uLnTx/>
                <a:uFillTx/>
                <a:ea typeface="Calibri" panose="020F0502020204030204" pitchFamily="34" charset="0"/>
                <a:cs typeface="Times New Roman" panose="02020603050405020304" pitchFamily="18" charset="0"/>
              </a:rPr>
              <a:t>Existen </a:t>
            </a:r>
            <a:r>
              <a:rPr kumimoji="0" lang="es-ES" sz="16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pocos procesos o moléculas </a:t>
            </a:r>
            <a:r>
              <a:rPr kumimoji="0" lang="es-ES" sz="1600" b="0" i="0" u="none" strike="noStrike" kern="1200" cap="none" spc="0" normalizeH="0" baseline="0" noProof="0" dirty="0" smtClean="0">
                <a:ln>
                  <a:noFill/>
                </a:ln>
                <a:solidFill>
                  <a:srgbClr val="000000"/>
                </a:solidFill>
                <a:effectLst/>
                <a:uLnTx/>
                <a:uFillTx/>
                <a:ea typeface="Calibri" panose="020F0502020204030204" pitchFamily="34" charset="0"/>
                <a:cs typeface="Times New Roman" panose="02020603050405020304" pitchFamily="18" charset="0"/>
              </a:rPr>
              <a:t>exclusivas </a:t>
            </a:r>
            <a:r>
              <a:rPr kumimoji="0" lang="es-ES" sz="16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o muy características de las células </a:t>
            </a:r>
            <a:r>
              <a:rPr kumimoji="0" lang="es-ES" sz="1600" b="0" i="0" u="none" strike="noStrike" kern="1200" cap="none" spc="0" normalizeH="0" baseline="0" noProof="0" dirty="0" smtClean="0">
                <a:ln>
                  <a:noFill/>
                </a:ln>
                <a:solidFill>
                  <a:srgbClr val="000000"/>
                </a:solidFill>
                <a:effectLst/>
                <a:uLnTx/>
                <a:uFillTx/>
                <a:ea typeface="Calibri" panose="020F0502020204030204" pitchFamily="34" charset="0"/>
                <a:cs typeface="Times New Roman" panose="02020603050405020304" pitchFamily="18" charset="0"/>
              </a:rPr>
              <a:t>tumorales.</a:t>
            </a:r>
            <a:endParaRPr kumimoji="0" lang="es-E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0" fontAlgn="base" latinLnBrk="0" hangingPunct="0">
              <a:lnSpc>
                <a:spcPct val="107000"/>
              </a:lnSpc>
              <a:spcBef>
                <a:spcPct val="0"/>
              </a:spcBef>
              <a:spcAft>
                <a:spcPts val="800"/>
              </a:spcAft>
              <a:buClrTx/>
              <a:buSzTx/>
              <a:buFont typeface="Calibri" panose="020F0502020204030204" pitchFamily="34" charset="0"/>
              <a:buChar char="-"/>
              <a:tabLst/>
              <a:defRPr/>
            </a:pPr>
            <a:r>
              <a:rPr kumimoji="0" lang="es-ES" sz="1600" b="0" i="0" u="none" strike="noStrike" kern="1200" cap="none" spc="0" normalizeH="0" baseline="0" noProof="0" dirty="0" smtClean="0">
                <a:ln>
                  <a:noFill/>
                </a:ln>
                <a:solidFill>
                  <a:srgbClr val="000000"/>
                </a:solidFill>
                <a:effectLst/>
                <a:uLnTx/>
                <a:uFillTx/>
                <a:ea typeface="Calibri" panose="020F0502020204030204" pitchFamily="34" charset="0"/>
                <a:cs typeface="Times New Roman" panose="02020603050405020304" pitchFamily="18" charset="0"/>
              </a:rPr>
              <a:t>Es difícil localizar procesos cuyo bloqueo tenga poca capacidad de encontrar vías alternativas de </a:t>
            </a:r>
            <a:r>
              <a:rPr kumimoji="0" lang="es-ES" sz="1600" b="0" i="0" u="none" strike="noStrike" kern="1200" cap="none" spc="0" normalizeH="0" baseline="0" noProof="0" dirty="0" smtClean="0">
                <a:ln>
                  <a:noFill/>
                </a:ln>
                <a:solidFill>
                  <a:schemeClr val="tx1"/>
                </a:solidFill>
                <a:effectLst/>
                <a:uLnTx/>
                <a:uFillTx/>
                <a:ea typeface="Calibri" panose="020F0502020204030204" pitchFamily="34" charset="0"/>
                <a:cs typeface="Times New Roman" panose="02020603050405020304" pitchFamily="18" charset="0"/>
              </a:rPr>
              <a:t>crecimiento tumoral.</a:t>
            </a:r>
          </a:p>
          <a:p>
            <a:pPr marR="0" lvl="0" algn="just" defTabSz="914400" rtl="0" eaLnBrk="0" fontAlgn="base" latinLnBrk="0" hangingPunct="0">
              <a:lnSpc>
                <a:spcPct val="107000"/>
              </a:lnSpc>
              <a:spcBef>
                <a:spcPct val="0"/>
              </a:spcBef>
              <a:spcAft>
                <a:spcPts val="800"/>
              </a:spcAft>
              <a:buClrTx/>
              <a:buSzTx/>
              <a:tabLst/>
              <a:defRPr/>
            </a:pPr>
            <a:endParaRPr kumimoji="0" lang="es-ES" sz="1600" b="0" i="0" u="none" strike="noStrike" kern="1200" cap="none" spc="0" normalizeH="0" baseline="0" noProof="0" dirty="0" smtClean="0">
              <a:ln>
                <a:noFill/>
              </a:ln>
              <a:solidFill>
                <a:schemeClr val="tx1"/>
              </a:solidFill>
              <a:effectLst/>
              <a:uLnTx/>
              <a:uFillTx/>
              <a:ea typeface="Calibri" panose="020F0502020204030204" pitchFamily="34" charset="0"/>
              <a:cs typeface="Times New Roman" panose="02020603050405020304" pitchFamily="18" charset="0"/>
            </a:endParaRPr>
          </a:p>
          <a:p>
            <a:pPr marR="0" lvl="0" algn="just" defTabSz="914400" rtl="0" eaLnBrk="0" fontAlgn="base" latinLnBrk="0" hangingPunct="0">
              <a:lnSpc>
                <a:spcPct val="107000"/>
              </a:lnSpc>
              <a:spcBef>
                <a:spcPct val="0"/>
              </a:spcBef>
              <a:spcAft>
                <a:spcPts val="800"/>
              </a:spcAft>
              <a:buClrTx/>
              <a:buSzTx/>
              <a:tabLst/>
              <a:defRPr/>
            </a:pPr>
            <a:r>
              <a:rPr lang="es-ES" sz="1600" b="1" dirty="0" smtClean="0">
                <a:ea typeface="Calibri" panose="020F0502020204030204" pitchFamily="34" charset="0"/>
                <a:cs typeface="Times New Roman" panose="02020603050405020304" pitchFamily="18" charset="0"/>
              </a:rPr>
              <a:t>Inconvenientes de los fármacos:</a:t>
            </a:r>
            <a:endParaRPr kumimoji="0" lang="es-ES" sz="1600" b="1" i="0" u="none" strike="noStrike" kern="1200" cap="none" spc="0" normalizeH="0" baseline="0" noProof="0" dirty="0" smtClean="0">
              <a:ln>
                <a:noFill/>
              </a:ln>
              <a:effectLst/>
              <a:uLnTx/>
              <a:uFillTx/>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es-ES" sz="1600" dirty="0">
                <a:solidFill>
                  <a:schemeClr val="tx1"/>
                </a:solidFill>
                <a:ea typeface="Calibri" panose="020F0502020204030204" pitchFamily="34" charset="0"/>
                <a:cs typeface="Times New Roman" panose="02020603050405020304" pitchFamily="18" charset="0"/>
              </a:rPr>
              <a:t>Un tratamiento dirigido no funcionará si el tumor no tiene la diana específica.</a:t>
            </a:r>
            <a:endParaRPr lang="es-ES"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es-ES" sz="1600" dirty="0">
                <a:solidFill>
                  <a:schemeClr val="tx1"/>
                </a:solidFill>
                <a:ea typeface="Calibri" panose="020F0502020204030204" pitchFamily="34" charset="0"/>
                <a:cs typeface="Times New Roman" panose="02020603050405020304" pitchFamily="18" charset="0"/>
              </a:rPr>
              <a:t>Si tiene la diana, no significa que el tumor responderá al fármaco.</a:t>
            </a:r>
            <a:endParaRPr lang="es-ES"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s-ES" sz="1600" dirty="0">
                <a:solidFill>
                  <a:schemeClr val="tx1"/>
                </a:solidFill>
                <a:ea typeface="Calibri" panose="020F0502020204030204" pitchFamily="34" charset="0"/>
                <a:cs typeface="Times New Roman" panose="02020603050405020304" pitchFamily="18" charset="0"/>
              </a:rPr>
              <a:t>La respuesta al tratamiento puede ser temporal.</a:t>
            </a:r>
            <a:endParaRPr lang="es-ES"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0" fontAlgn="base" latinLnBrk="0" hangingPunct="0">
              <a:lnSpc>
                <a:spcPct val="107000"/>
              </a:lnSpc>
              <a:spcBef>
                <a:spcPct val="0"/>
              </a:spcBef>
              <a:spcAft>
                <a:spcPts val="800"/>
              </a:spcAft>
              <a:buClrTx/>
              <a:buSzTx/>
              <a:buFont typeface="Calibri" panose="020F0502020204030204" pitchFamily="34" charset="0"/>
              <a:buChar char="-"/>
              <a:tabLst/>
              <a:defRPr/>
            </a:pPr>
            <a:endParaRPr kumimoji="0" lang="es-ES" sz="11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3" name="CuadroTexto 2"/>
          <p:cNvSpPr txBox="1"/>
          <p:nvPr/>
        </p:nvSpPr>
        <p:spPr>
          <a:xfrm>
            <a:off x="2339752" y="2204864"/>
            <a:ext cx="21602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EF3340"/>
              </a:solidFill>
              <a:effectLst/>
              <a:uLnTx/>
              <a:uFillTx/>
              <a:latin typeface="Arial" panose="020B0604020202020204" pitchFamily="34" charset="0"/>
              <a:ea typeface="+mn-ea"/>
              <a:cs typeface="Arial" panose="020B0604020202020204" pitchFamily="34" charset="0"/>
            </a:endParaRPr>
          </a:p>
        </p:txBody>
      </p:sp>
      <p:sp>
        <p:nvSpPr>
          <p:cNvPr id="4" name="CuadroTexto 3"/>
          <p:cNvSpPr txBox="1"/>
          <p:nvPr/>
        </p:nvSpPr>
        <p:spPr>
          <a:xfrm>
            <a:off x="2544618" y="1765136"/>
            <a:ext cx="1783636" cy="646331"/>
          </a:xfrm>
          <a:prstGeom prst="rect">
            <a:avLst/>
          </a:prstGeom>
          <a:noFill/>
        </p:spPr>
        <p:txBody>
          <a:bodyPr wrap="square" rtlCol="0">
            <a:spAutoFit/>
          </a:bodyPr>
          <a:lstStyle/>
          <a:p>
            <a:r>
              <a:rPr lang="es-ES" dirty="0" smtClean="0"/>
              <a:t>  </a:t>
            </a:r>
            <a:r>
              <a:rPr lang="es-ES" b="1" dirty="0" smtClean="0"/>
              <a:t>Anticuerpos</a:t>
            </a:r>
          </a:p>
          <a:p>
            <a:r>
              <a:rPr lang="es-ES" b="1" dirty="0" smtClean="0"/>
              <a:t>monoclonales</a:t>
            </a:r>
            <a:endParaRPr lang="es-ES" b="1" dirty="0"/>
          </a:p>
        </p:txBody>
      </p:sp>
      <p:cxnSp>
        <p:nvCxnSpPr>
          <p:cNvPr id="6" name="Conector recto de flecha 5"/>
          <p:cNvCxnSpPr/>
          <p:nvPr/>
        </p:nvCxnSpPr>
        <p:spPr bwMode="auto">
          <a:xfrm flipH="1">
            <a:off x="3347864" y="884421"/>
            <a:ext cx="1207513" cy="768742"/>
          </a:xfrm>
          <a:prstGeom prst="straightConnector1">
            <a:avLst/>
          </a:prstGeom>
          <a:solidFill>
            <a:schemeClr val="accent1"/>
          </a:solidFill>
          <a:ln w="38100" cap="sq" cmpd="sng" algn="ctr">
            <a:solidFill>
              <a:srgbClr val="EF334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ector recto de flecha 7"/>
          <p:cNvCxnSpPr/>
          <p:nvPr/>
        </p:nvCxnSpPr>
        <p:spPr bwMode="auto">
          <a:xfrm>
            <a:off x="4583450" y="896344"/>
            <a:ext cx="1337262" cy="756819"/>
          </a:xfrm>
          <a:prstGeom prst="straightConnector1">
            <a:avLst/>
          </a:prstGeom>
          <a:solidFill>
            <a:schemeClr val="accent1"/>
          </a:solidFill>
          <a:ln w="38100" cap="sq" cmpd="sng" algn="ctr">
            <a:solidFill>
              <a:srgbClr val="EF334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CuadroTexto 10"/>
          <p:cNvSpPr txBox="1"/>
          <p:nvPr/>
        </p:nvSpPr>
        <p:spPr>
          <a:xfrm>
            <a:off x="5272640" y="1765479"/>
            <a:ext cx="1296144" cy="646331"/>
          </a:xfrm>
          <a:prstGeom prst="rect">
            <a:avLst/>
          </a:prstGeom>
          <a:noFill/>
        </p:spPr>
        <p:txBody>
          <a:bodyPr wrap="square" rtlCol="0">
            <a:spAutoFit/>
          </a:bodyPr>
          <a:lstStyle/>
          <a:p>
            <a:r>
              <a:rPr lang="es-ES" b="1" dirty="0" smtClean="0"/>
              <a:t>Moléculas</a:t>
            </a:r>
          </a:p>
          <a:p>
            <a:r>
              <a:rPr lang="es-ES" b="1" dirty="0" smtClean="0"/>
              <a:t>pequeñas</a:t>
            </a:r>
            <a:endParaRPr lang="es-ES" b="1" dirty="0"/>
          </a:p>
        </p:txBody>
      </p:sp>
    </p:spTree>
    <p:extLst>
      <p:ext uri="{BB962C8B-B14F-4D97-AF65-F5344CB8AC3E}">
        <p14:creationId xmlns:p14="http://schemas.microsoft.com/office/powerpoint/2010/main" val="614308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914400" y="116632"/>
            <a:ext cx="8229600" cy="6477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r>
              <a:rPr lang="es-ES" altLang="es-ES" sz="3000" b="1" dirty="0" smtClean="0">
                <a:solidFill>
                  <a:srgbClr val="EF3340"/>
                </a:solidFill>
              </a:rPr>
              <a:t>Terapias dirigidas: diferencias entre anticuerpos </a:t>
            </a:r>
            <a:r>
              <a:rPr lang="es-ES" altLang="es-ES" sz="3000" b="1" dirty="0">
                <a:solidFill>
                  <a:srgbClr val="EF3340"/>
                </a:solidFill>
              </a:rPr>
              <a:t>monoclonales y </a:t>
            </a:r>
            <a:r>
              <a:rPr lang="es-ES" altLang="es-ES" sz="3000" b="1" dirty="0" smtClean="0">
                <a:solidFill>
                  <a:srgbClr val="EF3340"/>
                </a:solidFill>
              </a:rPr>
              <a:t>moléculas pequeñas</a:t>
            </a:r>
            <a:r>
              <a:rPr lang="es-ES" altLang="es-ES" sz="3600" b="1" dirty="0" smtClean="0">
                <a:solidFill>
                  <a:srgbClr val="EF3340"/>
                </a:solidFill>
              </a:rPr>
              <a:t/>
            </a:r>
            <a:br>
              <a:rPr lang="es-ES" altLang="es-ES" sz="3600" b="1" dirty="0" smtClean="0">
                <a:solidFill>
                  <a:srgbClr val="EF3340"/>
                </a:solidFill>
              </a:rPr>
            </a:br>
            <a:endParaRPr lang="es-ES" altLang="es-ES" sz="1400" b="1" dirty="0" smtClean="0">
              <a:solidFill>
                <a:srgbClr val="EF3340"/>
              </a:solidFill>
            </a:endParaRPr>
          </a:p>
        </p:txBody>
      </p:sp>
      <p:pic>
        <p:nvPicPr>
          <p:cNvPr id="2" name="Imagen 1"/>
          <p:cNvPicPr>
            <a:picLocks noChangeAspect="1"/>
          </p:cNvPicPr>
          <p:nvPr/>
        </p:nvPicPr>
        <p:blipFill>
          <a:blip r:embed="rId2"/>
          <a:stretch>
            <a:fillRect/>
          </a:stretch>
        </p:blipFill>
        <p:spPr>
          <a:xfrm>
            <a:off x="1068760" y="1988840"/>
            <a:ext cx="7920880" cy="3960440"/>
          </a:xfrm>
          <a:prstGeom prst="rect">
            <a:avLst/>
          </a:prstGeom>
        </p:spPr>
      </p:pic>
      <p:sp>
        <p:nvSpPr>
          <p:cNvPr id="5" name="CuadroTexto 4"/>
          <p:cNvSpPr txBox="1"/>
          <p:nvPr/>
        </p:nvSpPr>
        <p:spPr>
          <a:xfrm>
            <a:off x="3589040" y="6093296"/>
            <a:ext cx="5400600" cy="261610"/>
          </a:xfrm>
          <a:prstGeom prst="rect">
            <a:avLst/>
          </a:prstGeom>
          <a:noFill/>
        </p:spPr>
        <p:txBody>
          <a:bodyPr wrap="square" rtlCol="0">
            <a:spAutoFit/>
          </a:bodyPr>
          <a:lstStyle/>
          <a:p>
            <a:r>
              <a:rPr lang="en-US" sz="1100" i="1" dirty="0" smtClean="0">
                <a:solidFill>
                  <a:schemeClr val="tx1"/>
                </a:solidFill>
              </a:rPr>
              <a:t>Sorting </a:t>
            </a:r>
            <a:r>
              <a:rPr lang="en-US" sz="1100" i="1" dirty="0">
                <a:solidFill>
                  <a:schemeClr val="tx1"/>
                </a:solidFill>
              </a:rPr>
              <a:t>through the confusion of biologic drug names. </a:t>
            </a:r>
            <a:r>
              <a:rPr lang="es-ES" sz="1100" i="1" u="sng" dirty="0" err="1">
                <a:hlinkClick r:id="rId3"/>
              </a:rPr>
              <a:t>Medscape</a:t>
            </a:r>
            <a:r>
              <a:rPr lang="es-ES" sz="1100" i="1" u="sng" dirty="0">
                <a:hlinkClick r:id="rId3"/>
              </a:rPr>
              <a:t> </a:t>
            </a:r>
            <a:r>
              <a:rPr lang="es-ES" sz="1100" i="1" u="sng" dirty="0" err="1">
                <a:hlinkClick r:id="rId3"/>
              </a:rPr>
              <a:t>Pharmacists</a:t>
            </a:r>
            <a:r>
              <a:rPr lang="es-ES" sz="1100" i="1" u="sng" dirty="0">
                <a:hlinkClick r:id="rId3"/>
              </a:rPr>
              <a:t> </a:t>
            </a:r>
            <a:r>
              <a:rPr lang="es-ES" sz="1100" i="1" u="sng" dirty="0" smtClean="0">
                <a:hlinkClick r:id="rId3"/>
              </a:rPr>
              <a:t>2016</a:t>
            </a:r>
            <a:endParaRPr lang="es-ES" sz="1100" dirty="0"/>
          </a:p>
        </p:txBody>
      </p:sp>
    </p:spTree>
    <p:extLst>
      <p:ext uri="{BB962C8B-B14F-4D97-AF65-F5344CB8AC3E}">
        <p14:creationId xmlns:p14="http://schemas.microsoft.com/office/powerpoint/2010/main" val="4056244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901937" y="116632"/>
            <a:ext cx="8229600" cy="6477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r>
              <a:rPr lang="es-ES" altLang="es-ES" sz="3000" b="1" dirty="0" smtClean="0">
                <a:solidFill>
                  <a:srgbClr val="EF3340"/>
                </a:solidFill>
              </a:rPr>
              <a:t>Terapias dirigidas: señal </a:t>
            </a:r>
            <a:r>
              <a:rPr lang="es-ES" altLang="es-ES" sz="3000" b="1" dirty="0">
                <a:solidFill>
                  <a:srgbClr val="EF3340"/>
                </a:solidFill>
              </a:rPr>
              <a:t>de </a:t>
            </a:r>
            <a:r>
              <a:rPr lang="es-ES" altLang="es-ES" sz="3000" b="1" dirty="0" smtClean="0">
                <a:solidFill>
                  <a:srgbClr val="EF3340"/>
                </a:solidFill>
              </a:rPr>
              <a:t>crecimiento </a:t>
            </a:r>
            <a:r>
              <a:rPr lang="es-ES" altLang="es-ES" sz="3000" b="1" dirty="0">
                <a:solidFill>
                  <a:srgbClr val="EF3340"/>
                </a:solidFill>
              </a:rPr>
              <a:t>y duplicación </a:t>
            </a:r>
            <a:r>
              <a:rPr lang="es-ES" altLang="es-ES" sz="3000" b="1" dirty="0" smtClean="0">
                <a:solidFill>
                  <a:srgbClr val="EF3340"/>
                </a:solidFill>
              </a:rPr>
              <a:t>celular </a:t>
            </a:r>
            <a:r>
              <a:rPr lang="es-ES" altLang="es-ES" sz="3600" b="1" dirty="0" smtClean="0">
                <a:solidFill>
                  <a:srgbClr val="EF3340"/>
                </a:solidFill>
              </a:rPr>
              <a:t/>
            </a:r>
            <a:br>
              <a:rPr lang="es-ES" altLang="es-ES" sz="3600" b="1" dirty="0" smtClean="0">
                <a:solidFill>
                  <a:srgbClr val="EF3340"/>
                </a:solidFill>
              </a:rPr>
            </a:br>
            <a:endParaRPr lang="es-ES" altLang="es-ES" sz="1400" b="1" dirty="0" smtClean="0">
              <a:solidFill>
                <a:srgbClr val="EF3340"/>
              </a:solidFill>
            </a:endParaRPr>
          </a:p>
        </p:txBody>
      </p:sp>
      <p:pic>
        <p:nvPicPr>
          <p:cNvPr id="7" name="Imagen 6" descr="C:\Users\invitado-easp\Desktop\Car_T\Imágenes\Figura_M_(N).JPG"/>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315729"/>
            <a:ext cx="6768752" cy="4968552"/>
          </a:xfrm>
          <a:prstGeom prst="rect">
            <a:avLst/>
          </a:prstGeom>
          <a:noFill/>
          <a:ln>
            <a:noFill/>
          </a:ln>
        </p:spPr>
      </p:pic>
      <p:sp>
        <p:nvSpPr>
          <p:cNvPr id="4" name="CuadroTexto 3"/>
          <p:cNvSpPr txBox="1"/>
          <p:nvPr/>
        </p:nvSpPr>
        <p:spPr>
          <a:xfrm>
            <a:off x="7080250" y="6309320"/>
            <a:ext cx="1668214" cy="261610"/>
          </a:xfrm>
          <a:prstGeom prst="rect">
            <a:avLst/>
          </a:prstGeom>
          <a:noFill/>
        </p:spPr>
        <p:txBody>
          <a:bodyPr wrap="square" rtlCol="0">
            <a:spAutoFit/>
          </a:bodyPr>
          <a:lstStyle/>
          <a:p>
            <a:r>
              <a:rPr lang="es-ES" sz="1100" dirty="0">
                <a:solidFill>
                  <a:schemeClr val="tx1"/>
                </a:solidFill>
              </a:rPr>
              <a:t>Tomada </a:t>
            </a:r>
            <a:r>
              <a:rPr lang="es-ES" sz="1100" dirty="0" smtClean="0">
                <a:solidFill>
                  <a:schemeClr val="tx1"/>
                </a:solidFill>
              </a:rPr>
              <a:t>de </a:t>
            </a:r>
            <a:r>
              <a:rPr lang="es-ES" sz="1100" dirty="0" smtClean="0">
                <a:solidFill>
                  <a:schemeClr val="tx1"/>
                </a:solidFill>
                <a:hlinkClick r:id="rId3"/>
              </a:rPr>
              <a:t>SEOM</a:t>
            </a:r>
            <a:endParaRPr lang="es-ES" sz="1100" dirty="0">
              <a:solidFill>
                <a:schemeClr val="tx1"/>
              </a:solidFill>
            </a:endParaRPr>
          </a:p>
        </p:txBody>
      </p:sp>
    </p:spTree>
    <p:extLst>
      <p:ext uri="{BB962C8B-B14F-4D97-AF65-F5344CB8AC3E}">
        <p14:creationId xmlns:p14="http://schemas.microsoft.com/office/powerpoint/2010/main" val="4074467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_BTA2p0">
  <a:themeElements>
    <a:clrScheme name="Plantilla_BTA2p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FF0000"/>
      </a:folHlink>
    </a:clrScheme>
    <a:fontScheme name="Plantilla_BTA2p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altLang="es-E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altLang="es-E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Plantilla_BTA2p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BTA2p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BTA2p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BTA2p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BTA2p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BTA2p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BTA2p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BTA2p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BTA2p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BTA2p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BTA2p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BTA2p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lantilla_BTA2p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FF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Plantilla_BTA2p0</Template>
  <TotalTime>23138</TotalTime>
  <Words>846</Words>
  <Application>Microsoft Office PowerPoint</Application>
  <PresentationFormat>Presentación en pantalla (4:3)</PresentationFormat>
  <Paragraphs>161</Paragraphs>
  <Slides>16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MS PGothic</vt:lpstr>
      <vt:lpstr>Arial</vt:lpstr>
      <vt:lpstr>Baskerville Old Face</vt:lpstr>
      <vt:lpstr>Calibri</vt:lpstr>
      <vt:lpstr>Times New Roman</vt:lpstr>
      <vt:lpstr>Wingdings</vt:lpstr>
      <vt:lpstr>Plantilla_BTA2p0</vt:lpstr>
      <vt:lpstr>Nuevas terapias en oncología:  revisión descriptiva   BTA 2.0   2020; (3)  </vt:lpstr>
      <vt:lpstr>Presentación de PowerPoint</vt:lpstr>
      <vt:lpstr>Terapias avanzadas y cáncer</vt:lpstr>
      <vt:lpstr>Presentación de PowerPoint</vt:lpstr>
      <vt:lpstr>Presentación de PowerPoint</vt:lpstr>
      <vt:lpstr>Presentación de PowerPoint</vt:lpstr>
      <vt:lpstr>               Terapias dirigidas</vt:lpstr>
      <vt:lpstr>Terapias dirigidas: diferencias entre anticuerpos monoclonales y moléculas pequeñas </vt:lpstr>
      <vt:lpstr>Terapias dirigidas: señal de crecimiento y duplicación celular  </vt:lpstr>
      <vt:lpstr>Terapias dirigidas: receptores y vías de señalización</vt:lpstr>
      <vt:lpstr>Anticuerpos monoclonales: obtención</vt:lpstr>
      <vt:lpstr>Principales mutaciones de genes que inducen cáncer  </vt:lpstr>
      <vt:lpstr>Dianas terapéuticas: ejemplo HER2</vt:lpstr>
      <vt:lpstr>Puntos clave</vt:lpstr>
      <vt:lpstr>Bibliografía recomendada: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BTA 2.0   2014; (xx)</dc:title>
  <dc:creator>cadime</dc:creator>
  <cp:lastModifiedBy>CADIME</cp:lastModifiedBy>
  <cp:revision>307</cp:revision>
  <cp:lastPrinted>2019-10-25T07:26:45Z</cp:lastPrinted>
  <dcterms:created xsi:type="dcterms:W3CDTF">2015-06-17T09:36:21Z</dcterms:created>
  <dcterms:modified xsi:type="dcterms:W3CDTF">2020-11-12T10:50:40Z</dcterms:modified>
</cp:coreProperties>
</file>