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8" r:id="rId4"/>
    <p:sldId id="270" r:id="rId5"/>
    <p:sldId id="269" r:id="rId6"/>
    <p:sldId id="310" r:id="rId7"/>
    <p:sldId id="267" r:id="rId8"/>
    <p:sldId id="315" r:id="rId9"/>
    <p:sldId id="265" r:id="rId10"/>
    <p:sldId id="311" r:id="rId11"/>
    <p:sldId id="266" r:id="rId12"/>
    <p:sldId id="314" r:id="rId13"/>
    <p:sldId id="313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DIME" initials="CADIME" lastIdx="2" clrIdx="0">
    <p:extLst>
      <p:ext uri="{19B8F6BF-5375-455C-9EA6-DF929625EA0E}">
        <p15:presenceInfo xmlns:p15="http://schemas.microsoft.com/office/powerpoint/2012/main" userId="CADI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340"/>
    <a:srgbClr val="E73340"/>
    <a:srgbClr val="2B4028"/>
    <a:srgbClr val="41613D"/>
    <a:srgbClr val="E98039"/>
    <a:srgbClr val="517D21"/>
    <a:srgbClr val="000099"/>
    <a:srgbClr val="FFC9C9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89913" autoAdjust="0"/>
  </p:normalViewPr>
  <p:slideViewPr>
    <p:cSldViewPr>
      <p:cViewPr varScale="1">
        <p:scale>
          <a:sx n="83" d="100"/>
          <a:sy n="83" d="100"/>
        </p:scale>
        <p:origin x="13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DAB3D-8984-4C31-976E-D38D604AC120}" type="datetimeFigureOut">
              <a:rPr lang="es-ES" smtClean="0"/>
              <a:t>18/01/2023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67FCC-23BC-4F3C-8533-0F08C6636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55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42603-78F8-4888-B311-624CB6656540}" type="datetimeFigureOut">
              <a:rPr lang="es-ES" smtClean="0"/>
              <a:t>18/01/2023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9B98F-19DC-40EE-98DC-5671B2BA67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7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9B98F-19DC-40EE-98DC-5671B2BA67B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081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9B98F-19DC-40EE-98DC-5671B2BA67B3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14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9B98F-19DC-40EE-98DC-5671B2BA67B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34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9B98F-19DC-40EE-98DC-5671B2BA67B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95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Mejorar tabla. Imagen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9B98F-19DC-40EE-98DC-5671B2BA67B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554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Ver como</a:t>
            </a:r>
            <a:r>
              <a:rPr lang="es-ES_tradnl" baseline="0" dirty="0"/>
              <a:t> queda imagen.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9B98F-19DC-40EE-98DC-5671B2BA67B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250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Tabla!!!!!!?????? Imagen.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9B98F-19DC-40EE-98DC-5671B2BA67B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889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puntos de abajo son del mismo color qué los de arriba?????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9B98F-19DC-40EE-98DC-5671B2BA67B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587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9B98F-19DC-40EE-98DC-5671B2BA67B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811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9B98F-19DC-40EE-98DC-5671B2BA67B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85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6697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0601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0627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387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894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8703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3266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016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2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52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6901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367005" cy="6858000"/>
            <a:chOff x="0" y="0"/>
            <a:chExt cx="663" cy="4320"/>
          </a:xfrm>
        </p:grpSpPr>
        <p:sp>
          <p:nvSpPr>
            <p:cNvPr id="102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76" cy="43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ES"/>
            </a:p>
          </p:txBody>
        </p:sp>
        <p:pic>
          <p:nvPicPr>
            <p:cNvPr id="1029" name="Picture 9" descr="logo_cadim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/>
            <a:stretch>
              <a:fillRect/>
            </a:stretch>
          </p:blipFill>
          <p:spPr bwMode="auto">
            <a:xfrm>
              <a:off x="0" y="0"/>
              <a:ext cx="516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Text Box 11"/>
            <p:cNvSpPr txBox="1">
              <a:spLocks noChangeArrowheads="1"/>
            </p:cNvSpPr>
            <p:nvPr/>
          </p:nvSpPr>
          <p:spPr bwMode="auto">
            <a:xfrm rot="16200000">
              <a:off x="-555" y="1305"/>
              <a:ext cx="18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altLang="es-ES" sz="5400" i="1" dirty="0">
                  <a:solidFill>
                    <a:srgbClr val="F47881"/>
                  </a:solidFill>
                  <a:latin typeface="Baskerville Old Face" panose="02020602080505020303" pitchFamily="18" charset="0"/>
                </a:rPr>
                <a:t>BTA  </a:t>
              </a:r>
              <a:r>
                <a:rPr lang="es-ES" altLang="es-ES" sz="5400" dirty="0">
                  <a:solidFill>
                    <a:srgbClr val="EF3340"/>
                  </a:solidFill>
                  <a:latin typeface="Baskerville Old Face" panose="02020602080505020303" pitchFamily="18" charset="0"/>
                </a:rPr>
                <a:t>2.0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09564" y="5438976"/>
            <a:ext cx="2160240" cy="621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adime.es/es/boletines_publicados.cf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guiasalud.es/wp-content/uploads/2019/06/gpc_585_anticoncepcion_iacs_compl.pdf" TargetMode="External"/><Relationship Id="rId13" Type="http://schemas.openxmlformats.org/officeDocument/2006/relationships/hyperlink" Target="https://www.evidencia.org/index.php/Evidencia/article/view/6994/4703" TargetMode="External"/><Relationship Id="rId3" Type="http://schemas.openxmlformats.org/officeDocument/2006/relationships/hyperlink" Target="https://journals.lww.com/greenjournal/Fulltext/2017/11000/Practice_Bulletin_No__186__Long_Acting_Reversible.50.aspx" TargetMode="External"/><Relationship Id="rId7" Type="http://schemas.openxmlformats.org/officeDocument/2006/relationships/hyperlink" Target="http://hosting.sec.es/descargas/PS_Anticoncepcion_intrauterina.pdf" TargetMode="External"/><Relationship Id="rId12" Type="http://schemas.openxmlformats.org/officeDocument/2006/relationships/hyperlink" Target="https://reader.elsevier.com/reader/sd/pii/S0002937816331763?token=23ED8CF27ABF63D2761B09C623CDD187EF89462F15B8C3E49A5143869E6BA238964CFA86875002E3920CB08946672087&amp;originRegion=eu-west-1&amp;originCreation=2022100411415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sting.sec.es/descargas/PS_ANTICONCEPCION_SOLO_GESTAGENOS.pdf" TargetMode="External"/><Relationship Id="rId11" Type="http://schemas.openxmlformats.org/officeDocument/2006/relationships/hyperlink" Target="https://pubmed.ncbi.nlm.nih.gov/35124300/" TargetMode="External"/><Relationship Id="rId5" Type="http://schemas.openxmlformats.org/officeDocument/2006/relationships/hyperlink" Target="https://jamanetwork.com/journals/jama/fullarticle/2792212" TargetMode="External"/><Relationship Id="rId10" Type="http://schemas.openxmlformats.org/officeDocument/2006/relationships/hyperlink" Target="https://journals.lww.com/co-pediatrics/Fulltext/2020/08000/Long_acting_reversible_contraception_side_effect.4.aspx" TargetMode="External"/><Relationship Id="rId4" Type="http://schemas.openxmlformats.org/officeDocument/2006/relationships/hyperlink" Target="https://www.nps.org.au/australian-prescriber/articles/choosing-non-oral-long-acting-reversible-contraception" TargetMode="External"/><Relationship Id="rId9" Type="http://schemas.openxmlformats.org/officeDocument/2006/relationships/hyperlink" Target="https://apps.who.int/iris/bitstream/handle/10665/181468/9789241549158_eng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cadime.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emps.gob.es/cima/pdfs/es/ft/77169/FichaTecnica_77169.html.pdf" TargetMode="External"/><Relationship Id="rId3" Type="http://schemas.openxmlformats.org/officeDocument/2006/relationships/hyperlink" Target="https://botplusweb.farmaceuticos.com/Documentos/AEMPS/FichasTecnicas/106589/FT_62628_1_2.pdf" TargetMode="External"/><Relationship Id="rId7" Type="http://schemas.openxmlformats.org/officeDocument/2006/relationships/hyperlink" Target="https://cima.aemps.es/cima/dochtml/ft/81418/FT_81418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ma.aemps.es/cima/pdfs/ft/86173/FT_86173.pdf" TargetMode="External"/><Relationship Id="rId5" Type="http://schemas.openxmlformats.org/officeDocument/2006/relationships/hyperlink" Target="https://cima.aemps.es/cima/dochtml/ft/80021/FT_80021.html" TargetMode="External"/><Relationship Id="rId4" Type="http://schemas.openxmlformats.org/officeDocument/2006/relationships/hyperlink" Target="http://www.aemps.gob.es/cima/pdfs/es/ft/63158/FT_63158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ime.es/images/documentos_archivos_web/ALGORITMOS/2022/CADIME_ALGORITMO_SELECCION_ANTICONCEPTIVOS_LARC_2022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0762" r="35051" b="3995"/>
          <a:stretch>
            <a:fillRect/>
          </a:stretch>
        </p:blipFill>
        <p:spPr bwMode="auto">
          <a:xfrm rot="544511">
            <a:off x="6132792" y="838827"/>
            <a:ext cx="2418349" cy="291852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268538" y="0"/>
            <a:ext cx="6875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altLang="es-ES" sz="1000" i="1"/>
              <a:t>Centro Andaluz de Documentación e Información de Medicamentos</a:t>
            </a:r>
          </a:p>
        </p:txBody>
      </p:sp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1042988" y="6492875"/>
            <a:ext cx="8029575" cy="365125"/>
            <a:chOff x="567" y="4090"/>
            <a:chExt cx="5058" cy="230"/>
          </a:xfrm>
        </p:grpSpPr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567" y="4090"/>
              <a:ext cx="467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ES" sz="900" dirty="0"/>
                <a:t>Queda expresamente prohibida la reproducción de este documento con ánimo de lucro o fines comerciales. Cualquier transmisión, distribución, reproducción, almacenamiento, o modificación total o parcial, del contenido será de exclusiva responsabilidad de quien lo realice. </a:t>
              </a:r>
            </a:p>
          </p:txBody>
        </p:sp>
        <p:pic>
          <p:nvPicPr>
            <p:cNvPr id="2056" name="Picture 8" descr="88x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4110"/>
              <a:ext cx="38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1042988" y="1124744"/>
            <a:ext cx="5003254" cy="3505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3600" b="1" dirty="0">
                <a:solidFill>
                  <a:srgbClr val="EF3340"/>
                </a:solidFill>
              </a:rPr>
              <a:t>Anticonceptivos reversibles de larga duración: selección y seguridad</a:t>
            </a:r>
            <a:br>
              <a:rPr lang="es-ES" altLang="es-ES" sz="2000" dirty="0">
                <a:solidFill>
                  <a:srgbClr val="CC0000"/>
                </a:solidFill>
              </a:rPr>
            </a:br>
            <a:r>
              <a:rPr lang="es-ES" altLang="es-ES" sz="4400" dirty="0">
                <a:solidFill>
                  <a:srgbClr val="CC0000"/>
                </a:solidFill>
              </a:rPr>
              <a:t> </a:t>
            </a:r>
            <a:r>
              <a:rPr lang="es-ES" altLang="es-ES" sz="3200" i="1" dirty="0">
                <a:solidFill>
                  <a:schemeClr val="tx1"/>
                </a:solidFill>
              </a:rPr>
              <a:t>BTA 2.0   </a:t>
            </a:r>
            <a:r>
              <a:rPr lang="es-ES" altLang="es-ES" sz="3200" dirty="0">
                <a:solidFill>
                  <a:schemeClr val="tx1"/>
                </a:solidFill>
              </a:rPr>
              <a:t>2022; </a:t>
            </a:r>
            <a:r>
              <a:rPr lang="es-ES" altLang="es-ES" sz="3200" dirty="0"/>
              <a:t>(03)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61" y="3601857"/>
            <a:ext cx="2138597" cy="28910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F48E-3E6B-4937-AA68-36239B33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854" y="151759"/>
            <a:ext cx="7886700" cy="724545"/>
          </a:xfrm>
        </p:spPr>
        <p:txBody>
          <a:bodyPr/>
          <a:lstStyle/>
          <a:p>
            <a:r>
              <a:rPr lang="es-ES" altLang="es-ES" sz="4000" b="1" dirty="0">
                <a:solidFill>
                  <a:srgbClr val="EF33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Efectos adversos</a:t>
            </a:r>
            <a:endParaRPr lang="es-ES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282413A3-53A0-4416-8542-2A595B942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8854" y="4973584"/>
            <a:ext cx="3762284" cy="2000548"/>
          </a:xfr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eaLnBrk="0" hangingPunct="0">
              <a:spcBef>
                <a:spcPct val="0"/>
              </a:spcBef>
              <a:buClr>
                <a:srgbClr val="EF3340"/>
              </a:buClr>
              <a:buFont typeface="Arial" panose="020B0604020202020204" pitchFamily="34" charset="0"/>
            </a:pPr>
            <a:r>
              <a:rPr lang="es-E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Náuseas</a:t>
            </a:r>
          </a:p>
          <a:p>
            <a:pPr marL="285750" indent="-285750" eaLnBrk="0" hangingPunct="0">
              <a:spcBef>
                <a:spcPct val="0"/>
              </a:spcBef>
              <a:buClr>
                <a:srgbClr val="EF3340"/>
              </a:buClr>
              <a:buFont typeface="Arial" panose="020B0604020202020204" pitchFamily="34" charset="0"/>
            </a:pPr>
            <a:r>
              <a:rPr lang="es-E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Cefalea </a:t>
            </a:r>
          </a:p>
          <a:p>
            <a:pPr marL="285750" indent="-285750" eaLnBrk="0" hangingPunct="0">
              <a:spcBef>
                <a:spcPct val="0"/>
              </a:spcBef>
              <a:buClr>
                <a:srgbClr val="EF3340"/>
              </a:buClr>
              <a:buFont typeface="Arial" panose="020B0604020202020204" pitchFamily="34" charset="0"/>
            </a:pPr>
            <a:r>
              <a:rPr lang="es-E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Mastalgia</a:t>
            </a:r>
          </a:p>
          <a:p>
            <a:pPr marL="285750" indent="-285750" eaLnBrk="0" hangingPunct="0">
              <a:spcBef>
                <a:spcPct val="0"/>
              </a:spcBef>
              <a:buClr>
                <a:srgbClr val="EF3340"/>
              </a:buClr>
              <a:buFont typeface="Arial" panose="020B0604020202020204" pitchFamily="34" charset="0"/>
            </a:pPr>
            <a:r>
              <a:rPr lang="es-E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Acné</a:t>
            </a:r>
          </a:p>
          <a:p>
            <a:pPr marL="285750" indent="-285750" eaLnBrk="0" hangingPunct="0">
              <a:spcBef>
                <a:spcPct val="0"/>
              </a:spcBef>
              <a:buClr>
                <a:srgbClr val="EF3340"/>
              </a:buClr>
              <a:buFont typeface="Arial" panose="020B0604020202020204" pitchFamily="34" charset="0"/>
            </a:pPr>
            <a:r>
              <a:rPr lang="es-E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Cambios de humor</a:t>
            </a:r>
          </a:p>
          <a:p>
            <a:pPr marL="285750" indent="-285750" eaLnBrk="0" hangingPunct="0">
              <a:spcBef>
                <a:spcPct val="0"/>
              </a:spcBef>
              <a:buClr>
                <a:srgbClr val="EF3340"/>
              </a:buClr>
              <a:buFont typeface="Arial" panose="020B0604020202020204" pitchFamily="34" charset="0"/>
            </a:pPr>
            <a:r>
              <a:rPr lang="es-E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Quistes ováricos (no requieren tratamiento)</a:t>
            </a:r>
          </a:p>
          <a:p>
            <a:pPr marL="285750" indent="-285750" eaLnBrk="0" hangingPunct="0">
              <a:spcBef>
                <a:spcPct val="0"/>
              </a:spcBef>
              <a:buClr>
                <a:srgbClr val="EF3340"/>
              </a:buClr>
              <a:buFont typeface="Arial" panose="020B0604020202020204" pitchFamily="34" charset="0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hangingPunct="0">
              <a:spcBef>
                <a:spcPct val="0"/>
              </a:spcBef>
              <a:buClr>
                <a:srgbClr val="EF3340"/>
              </a:buClr>
              <a:buFont typeface="Arial" panose="020B0604020202020204" pitchFamily="34" charset="0"/>
            </a:pP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9">
            <a:extLst>
              <a:ext uri="{FF2B5EF4-FFF2-40B4-BE49-F238E27FC236}">
                <a16:creationId xmlns:a16="http://schemas.microsoft.com/office/drawing/2014/main" id="{A2B6CAD4-095F-4966-805D-2AB120629FA0}"/>
              </a:ext>
            </a:extLst>
          </p:cNvPr>
          <p:cNvSpPr/>
          <p:nvPr/>
        </p:nvSpPr>
        <p:spPr>
          <a:xfrm>
            <a:off x="1187624" y="4489197"/>
            <a:ext cx="1427253" cy="280213"/>
          </a:xfrm>
          <a:prstGeom prst="roundRect">
            <a:avLst/>
          </a:prstGeom>
          <a:solidFill>
            <a:srgbClr val="E58D3D"/>
          </a:solidFill>
          <a:ln>
            <a:solidFill>
              <a:srgbClr val="E98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HORMONALES</a:t>
            </a:r>
          </a:p>
        </p:txBody>
      </p:sp>
      <p:sp>
        <p:nvSpPr>
          <p:cNvPr id="7" name="Rectángulo redondeado 9">
            <a:extLst>
              <a:ext uri="{FF2B5EF4-FFF2-40B4-BE49-F238E27FC236}">
                <a16:creationId xmlns:a16="http://schemas.microsoft.com/office/drawing/2014/main" id="{E6B90769-109C-4F50-8660-4601208FEE35}"/>
              </a:ext>
            </a:extLst>
          </p:cNvPr>
          <p:cNvSpPr/>
          <p:nvPr/>
        </p:nvSpPr>
        <p:spPr>
          <a:xfrm>
            <a:off x="1187624" y="1052736"/>
            <a:ext cx="4104456" cy="241030"/>
          </a:xfrm>
          <a:prstGeom prst="roundRect">
            <a:avLst/>
          </a:prstGeom>
          <a:solidFill>
            <a:srgbClr val="EF334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ALTERACIONES DEL PATRÓN DE SANGRADO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78EE875-F7A5-44B1-A327-3DD09E585F29}"/>
              </a:ext>
            </a:extLst>
          </p:cNvPr>
          <p:cNvSpPr/>
          <p:nvPr/>
        </p:nvSpPr>
        <p:spPr>
          <a:xfrm>
            <a:off x="1058854" y="1412776"/>
            <a:ext cx="7913696" cy="286232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Efecto adverso </a:t>
            </a:r>
            <a:r>
              <a:rPr lang="es-ES" sz="1400" b="1" dirty="0">
                <a:solidFill>
                  <a:srgbClr val="FF0000"/>
                </a:solidFill>
              </a:rPr>
              <a:t>más frecuentemente </a:t>
            </a:r>
            <a:r>
              <a:rPr lang="es-ES" sz="1400" dirty="0"/>
              <a:t>asociado a uso de los LARC</a:t>
            </a: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FF0000"/>
                </a:solidFill>
              </a:rPr>
              <a:t>Causa principal de retirada </a:t>
            </a:r>
            <a:r>
              <a:rPr lang="es-ES" sz="1400" dirty="0"/>
              <a:t>prematura de los LARC. </a:t>
            </a: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En las usuarias del </a:t>
            </a:r>
            <a:r>
              <a:rPr lang="es-ES" sz="1400" b="1" dirty="0">
                <a:solidFill>
                  <a:srgbClr val="000099"/>
                </a:solidFill>
              </a:rPr>
              <a:t>IS-E</a:t>
            </a:r>
            <a:r>
              <a:rPr lang="es-ES" sz="1400" dirty="0">
                <a:solidFill>
                  <a:srgbClr val="000099"/>
                </a:solidFill>
              </a:rPr>
              <a:t> </a:t>
            </a:r>
            <a:r>
              <a:rPr lang="es-ES" sz="1400" dirty="0"/>
              <a:t>el perfil de </a:t>
            </a:r>
            <a:r>
              <a:rPr lang="es-ES" sz="1400" b="1" dirty="0">
                <a:solidFill>
                  <a:srgbClr val="FF0000"/>
                </a:solidFill>
              </a:rPr>
              <a:t>sangrado es poco predecible </a:t>
            </a:r>
            <a:r>
              <a:rPr lang="es-ES" sz="1400" dirty="0"/>
              <a:t>y </a:t>
            </a:r>
            <a:r>
              <a:rPr lang="es-ES" sz="1400" b="1" dirty="0">
                <a:solidFill>
                  <a:srgbClr val="FF0000"/>
                </a:solidFill>
              </a:rPr>
              <a:t>puede cambiar </a:t>
            </a:r>
            <a:r>
              <a:rPr lang="es-ES" sz="1400" dirty="0"/>
              <a:t>en cualquier momento. Una de cada 5 mujeres experimenta </a:t>
            </a:r>
            <a:r>
              <a:rPr lang="es-ES" sz="1400" b="1" dirty="0"/>
              <a:t>amenorrea</a:t>
            </a:r>
            <a:r>
              <a:rPr lang="es-ES" sz="1400" dirty="0"/>
              <a:t>, mientras que otra de cada 5 presenta sangrado frecuente y/o prolongado. </a:t>
            </a:r>
          </a:p>
          <a:p>
            <a:pPr marL="285750" indent="-285750" algn="just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Las nuevas usuarias de </a:t>
            </a:r>
            <a:r>
              <a:rPr lang="es-ES" sz="1400" b="1" dirty="0">
                <a:solidFill>
                  <a:srgbClr val="000099"/>
                </a:solidFill>
              </a:rPr>
              <a:t>DIU-L</a:t>
            </a:r>
            <a:r>
              <a:rPr lang="es-ES" sz="1400" dirty="0"/>
              <a:t> pueden presentar </a:t>
            </a:r>
            <a:r>
              <a:rPr lang="es-ES" sz="1400" b="1" dirty="0">
                <a:solidFill>
                  <a:srgbClr val="FF0000"/>
                </a:solidFill>
              </a:rPr>
              <a:t>sangrado irregular</a:t>
            </a:r>
            <a:r>
              <a:rPr lang="es-ES_tradnl" sz="1400" dirty="0"/>
              <a:t> o manchado intermenstrual</a:t>
            </a:r>
            <a:r>
              <a:rPr lang="es-ES" sz="1400" dirty="0"/>
              <a:t> en los 3-6 primeros meses, que posteriormente puede evolucionar a </a:t>
            </a:r>
            <a:r>
              <a:rPr lang="es-ES" sz="1400" b="1" dirty="0"/>
              <a:t>amenorrea u oligomenorrea. </a:t>
            </a: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r>
              <a:rPr lang="es-ES" sz="1400" dirty="0"/>
              <a:t>El 50% de las portadoras de un </a:t>
            </a:r>
            <a:r>
              <a:rPr lang="es-ES" sz="1400" b="1" dirty="0">
                <a:solidFill>
                  <a:srgbClr val="000099"/>
                </a:solidFill>
              </a:rPr>
              <a:t>DIU-</a:t>
            </a:r>
            <a:r>
              <a:rPr lang="es-ES" sz="1400" b="1" dirty="0" err="1">
                <a:solidFill>
                  <a:srgbClr val="000099"/>
                </a:solidFill>
              </a:rPr>
              <a:t>cu</a:t>
            </a:r>
            <a:r>
              <a:rPr lang="es-ES" sz="1400" dirty="0"/>
              <a:t> presentan </a:t>
            </a:r>
            <a:r>
              <a:rPr lang="es-ES" sz="1400" b="1" dirty="0">
                <a:solidFill>
                  <a:srgbClr val="FF0000"/>
                </a:solidFill>
              </a:rPr>
              <a:t>sangrado</a:t>
            </a:r>
            <a:r>
              <a:rPr lang="es-ES" sz="1400" dirty="0"/>
              <a:t> </a:t>
            </a:r>
            <a:r>
              <a:rPr lang="es-ES" sz="1400" b="1" dirty="0">
                <a:solidFill>
                  <a:srgbClr val="FF0000"/>
                </a:solidFill>
              </a:rPr>
              <a:t>abundante o prolongado y dismenorrea </a:t>
            </a:r>
            <a:r>
              <a:rPr lang="es-ES" sz="1400" dirty="0"/>
              <a:t>(dolor menstrual). El sangrado y la dismenorrea que aparecen durante la menstruación tienden a disminuir con el tiempo (3 a 6 meses); no se ha demostrado esta reducción en el manchado y dolor intermenstrual</a:t>
            </a:r>
          </a:p>
          <a:p>
            <a:pPr marL="285750" indent="-285750">
              <a:buClr>
                <a:srgbClr val="EF3340"/>
              </a:buClr>
              <a:buFont typeface="Arial" panose="020B0604020202020204" pitchFamily="34" charset="0"/>
              <a:buChar char="•"/>
            </a:pPr>
            <a:endParaRPr lang="es-ES" sz="1200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1287168-BA99-41FA-A316-D4A67D7E9B4E}"/>
              </a:ext>
            </a:extLst>
          </p:cNvPr>
          <p:cNvCxnSpPr>
            <a:cxnSpLocks/>
          </p:cNvCxnSpPr>
          <p:nvPr/>
        </p:nvCxnSpPr>
        <p:spPr>
          <a:xfrm flipV="1">
            <a:off x="2699792" y="4653137"/>
            <a:ext cx="720080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8E3157A-4DFF-43F6-862B-AD36CECC224B}"/>
              </a:ext>
            </a:extLst>
          </p:cNvPr>
          <p:cNvSpPr txBox="1"/>
          <p:nvPr/>
        </p:nvSpPr>
        <p:spPr>
          <a:xfrm>
            <a:off x="3504787" y="4437112"/>
            <a:ext cx="3240360" cy="677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 sz="1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0" dirty="0">
                <a:solidFill>
                  <a:schemeClr val="tx1"/>
                </a:solidFill>
              </a:rPr>
              <a:t>Pueden ocurrir por  IS-E y DIU-L</a:t>
            </a:r>
            <a:endParaRPr lang="es-ES" altLang="es-ES" b="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0" dirty="0">
                <a:solidFill>
                  <a:schemeClr val="tx1"/>
                </a:solidFill>
              </a:rPr>
              <a:t>Asociados a progestágeno</a:t>
            </a:r>
          </a:p>
          <a:p>
            <a:pPr algn="l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71" y="151759"/>
            <a:ext cx="1175007" cy="16293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651278"/>
            <a:ext cx="1546403" cy="10941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46"/>
          <a:stretch/>
        </p:blipFill>
        <p:spPr>
          <a:xfrm flipH="1">
            <a:off x="7421277" y="4086386"/>
            <a:ext cx="1422073" cy="1244344"/>
          </a:xfrm>
          <a:prstGeom prst="rect">
            <a:avLst/>
          </a:prstGeom>
          <a:scene3d>
            <a:camera prst="orthographicFront">
              <a:rot lat="0" lon="21000000" rev="0"/>
            </a:camera>
            <a:lightRig rig="threePt" dir="t"/>
          </a:scene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50" y="4952791"/>
            <a:ext cx="1155321" cy="152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39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1056082" y="126614"/>
            <a:ext cx="7920880" cy="1286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4000" b="1" dirty="0">
                <a:solidFill>
                  <a:srgbClr val="FF0000"/>
                </a:solidFill>
              </a:rPr>
              <a:t>Tratamiento del las alteraciones de sangrado</a:t>
            </a:r>
            <a:endParaRPr lang="es-ES" altLang="es-ES" sz="4000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84A46B-832D-4531-BE6B-BBBD24A5C766}"/>
              </a:ext>
            </a:extLst>
          </p:cNvPr>
          <p:cNvSpPr txBox="1"/>
          <p:nvPr/>
        </p:nvSpPr>
        <p:spPr>
          <a:xfrm>
            <a:off x="1475656" y="2132856"/>
            <a:ext cx="2790637" cy="646331"/>
          </a:xfrm>
          <a:prstGeom prst="rect">
            <a:avLst/>
          </a:prstGeom>
          <a:solidFill>
            <a:srgbClr val="54DC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Asesoramiento </a:t>
            </a:r>
          </a:p>
          <a:p>
            <a:pPr algn="ctr"/>
            <a:r>
              <a:rPr lang="es-ES" b="1" dirty="0"/>
              <a:t>anticipado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AA7ED2-4345-457C-8981-693CF138971D}"/>
              </a:ext>
            </a:extLst>
          </p:cNvPr>
          <p:cNvSpPr txBox="1"/>
          <p:nvPr/>
        </p:nvSpPr>
        <p:spPr>
          <a:xfrm>
            <a:off x="5706380" y="2206605"/>
            <a:ext cx="2483768" cy="646331"/>
          </a:xfrm>
          <a:prstGeom prst="rect">
            <a:avLst/>
          </a:prstGeom>
          <a:solidFill>
            <a:srgbClr val="F3BB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Tratamiento </a:t>
            </a:r>
          </a:p>
          <a:p>
            <a:pPr algn="ctr"/>
            <a:r>
              <a:rPr lang="es-ES" b="1" dirty="0"/>
              <a:t>farmacológico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F3C4AC2-2762-49DB-84B0-E2855EB99874}"/>
              </a:ext>
            </a:extLst>
          </p:cNvPr>
          <p:cNvCxnSpPr>
            <a:cxnSpLocks/>
          </p:cNvCxnSpPr>
          <p:nvPr/>
        </p:nvCxnSpPr>
        <p:spPr>
          <a:xfrm flipH="1">
            <a:off x="2870975" y="1412776"/>
            <a:ext cx="2133074" cy="66327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69024EC-35C2-4AAC-AAA4-235A620373BD}"/>
              </a:ext>
            </a:extLst>
          </p:cNvPr>
          <p:cNvCxnSpPr>
            <a:cxnSpLocks/>
          </p:cNvCxnSpPr>
          <p:nvPr/>
        </p:nvCxnSpPr>
        <p:spPr>
          <a:xfrm>
            <a:off x="5016522" y="1412776"/>
            <a:ext cx="1944215" cy="65373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CF2250E-6E68-4F8D-B822-B41098AABFEA}"/>
              </a:ext>
            </a:extLst>
          </p:cNvPr>
          <p:cNvSpPr/>
          <p:nvPr/>
        </p:nvSpPr>
        <p:spPr>
          <a:xfrm>
            <a:off x="964472" y="3356992"/>
            <a:ext cx="38130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Es la mejor estrategia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para que las usuarias comprendan, sean más tolerantes y capaces de hacer frente a las alteraciones de sangrado, y evitar así las retiradas prematuras  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DE8E3118-009D-46DC-8F55-C7BF91ABF54E}"/>
              </a:ext>
            </a:extLst>
          </p:cNvPr>
          <p:cNvCxnSpPr>
            <a:cxnSpLocks/>
          </p:cNvCxnSpPr>
          <p:nvPr/>
        </p:nvCxnSpPr>
        <p:spPr>
          <a:xfrm>
            <a:off x="2863861" y="2852936"/>
            <a:ext cx="0" cy="53715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DEE8C0DD-7465-4B82-AE3D-7BEF19936187}"/>
              </a:ext>
            </a:extLst>
          </p:cNvPr>
          <p:cNvCxnSpPr>
            <a:cxnSpLocks/>
          </p:cNvCxnSpPr>
          <p:nvPr/>
        </p:nvCxnSpPr>
        <p:spPr>
          <a:xfrm>
            <a:off x="6948264" y="2852936"/>
            <a:ext cx="0" cy="57606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4E0685A-D3FA-4924-98DB-1F84F0BFF135}"/>
              </a:ext>
            </a:extLst>
          </p:cNvPr>
          <p:cNvSpPr txBox="1"/>
          <p:nvPr/>
        </p:nvSpPr>
        <p:spPr>
          <a:xfrm>
            <a:off x="4777475" y="3347454"/>
            <a:ext cx="43665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Evidencias insuficientes para apoyar recomendaciones universalmente aceptadas. Se utilizan documentos de consenso u opiniones de expertos, por lo que algunos consideran que este tratamiento es un “arte”. </a:t>
            </a:r>
          </a:p>
          <a:p>
            <a:r>
              <a:rPr lang="es-ES_tradnl" dirty="0"/>
              <a:t>Opciones más utilizadas: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b="1" dirty="0"/>
              <a:t>AINE (5 a 7 días)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b="1" dirty="0"/>
              <a:t>Anticonceptivos hormonales combinados o estrógenos solos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b="1" dirty="0"/>
              <a:t>Ácido tranexámico </a:t>
            </a:r>
            <a:r>
              <a:rPr lang="es-ES_tradnl" dirty="0"/>
              <a:t>si el sangrado muy intenso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EA2DA-D6B3-4B78-B2EF-B054600F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60648"/>
            <a:ext cx="7886700" cy="680701"/>
          </a:xfrm>
        </p:spPr>
        <p:txBody>
          <a:bodyPr/>
          <a:lstStyle/>
          <a:p>
            <a:r>
              <a:rPr lang="es-ES" sz="4000" b="1" dirty="0">
                <a:solidFill>
                  <a:srgbClr val="FF0000"/>
                </a:solidFill>
              </a:rPr>
              <a:t>Asesoramiento anticipado (1)</a:t>
            </a:r>
            <a:br>
              <a:rPr lang="es-ES" sz="4000" b="1" dirty="0"/>
            </a:br>
            <a:endParaRPr lang="es-ES" sz="4000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04CA31-DB7F-4A35-9795-D05D66F66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268760"/>
            <a:ext cx="3600400" cy="3138177"/>
          </a:xfrm>
          <a:prstGeom prst="wedgeEllipseCallout">
            <a:avLst>
              <a:gd name="adj1" fmla="val 59766"/>
              <a:gd name="adj2" fmla="val 29797"/>
            </a:avLst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669900"/>
              </a:solidFill>
            </a:endParaRPr>
          </a:p>
          <a:p>
            <a:pPr marL="0" indent="0" algn="ctr">
              <a:buNone/>
            </a:pPr>
            <a:r>
              <a:rPr lang="es-ES" sz="2000" b="1" dirty="0">
                <a:solidFill>
                  <a:srgbClr val="0033CC"/>
                </a:solidFill>
              </a:rPr>
              <a:t>Antes</a:t>
            </a:r>
            <a:r>
              <a:rPr lang="es-ES" sz="2000" dirty="0">
                <a:solidFill>
                  <a:srgbClr val="0033CC"/>
                </a:solidFill>
              </a:rPr>
              <a:t> de la inserción, debe </a:t>
            </a:r>
            <a:r>
              <a:rPr lang="es-ES" sz="2000" b="1" dirty="0">
                <a:solidFill>
                  <a:srgbClr val="0033CC"/>
                </a:solidFill>
              </a:rPr>
              <a:t>informarse</a:t>
            </a:r>
            <a:r>
              <a:rPr lang="es-ES" sz="2000" dirty="0">
                <a:solidFill>
                  <a:srgbClr val="0033CC"/>
                </a:solidFill>
              </a:rPr>
              <a:t> a la usuaria de </a:t>
            </a:r>
            <a:r>
              <a:rPr lang="es-ES" sz="2000" b="1" dirty="0">
                <a:solidFill>
                  <a:srgbClr val="0033CC"/>
                </a:solidFill>
              </a:rPr>
              <a:t>manera exhaustiva y realista </a:t>
            </a:r>
            <a:r>
              <a:rPr lang="es-ES" sz="2000" dirty="0">
                <a:solidFill>
                  <a:srgbClr val="0033CC"/>
                </a:solidFill>
              </a:rPr>
              <a:t>sobre las </a:t>
            </a:r>
            <a:r>
              <a:rPr lang="es-ES" sz="2000" b="1" dirty="0">
                <a:solidFill>
                  <a:srgbClr val="0033CC"/>
                </a:solidFill>
              </a:rPr>
              <a:t>previsibles alteraciones del sangrado </a:t>
            </a:r>
          </a:p>
          <a:p>
            <a:pPr algn="ctr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C24857-AFC1-4B69-8015-E2AC421ED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789040"/>
            <a:ext cx="3238859" cy="223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8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57F9-D6AC-44A7-A2FD-62EF6CC30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75" y="190869"/>
            <a:ext cx="7886700" cy="602433"/>
          </a:xfrm>
        </p:spPr>
        <p:txBody>
          <a:bodyPr/>
          <a:lstStyle/>
          <a:p>
            <a:r>
              <a:rPr lang="es-ES" sz="4000" b="1" dirty="0">
                <a:solidFill>
                  <a:srgbClr val="EF3340"/>
                </a:solidFill>
              </a:rPr>
              <a:t>Asesoramiento anticipado (2)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16D94F-2B18-4F4D-AE51-983E4AFA3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675" y="1383006"/>
            <a:ext cx="7886700" cy="5288024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s-ES_tradnl" sz="2400" dirty="0">
                <a:solidFill>
                  <a:srgbClr val="0099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s-ES" dirty="0"/>
          </a:p>
        </p:txBody>
      </p:sp>
      <p:sp useBgFill="1">
        <p:nvSpPr>
          <p:cNvPr id="13" name="Llamada rectangular 4">
            <a:extLst>
              <a:ext uri="{FF2B5EF4-FFF2-40B4-BE49-F238E27FC236}">
                <a16:creationId xmlns:a16="http://schemas.microsoft.com/office/drawing/2014/main" id="{EE7F54B6-8197-4739-937C-8D367A070315}"/>
              </a:ext>
            </a:extLst>
          </p:cNvPr>
          <p:cNvSpPr/>
          <p:nvPr/>
        </p:nvSpPr>
        <p:spPr>
          <a:xfrm>
            <a:off x="1570532" y="1988840"/>
            <a:ext cx="2718714" cy="2038178"/>
          </a:xfrm>
          <a:prstGeom prst="wedgeRectCallou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ES_tradnl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_tradnl" b="1" dirty="0">
                <a:latin typeface="Arial Narrow" panose="020B0606020202030204" pitchFamily="34" charset="0"/>
                <a:cs typeface="Arial" panose="020B0604020202020204" pitchFamily="34" charset="0"/>
              </a:rPr>
              <a:t>No suponen riesgo ni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_tradnl" b="1" dirty="0">
                <a:latin typeface="Arial Narrow" panose="020B0606020202030204" pitchFamily="34" charset="0"/>
                <a:cs typeface="Arial" panose="020B0604020202020204" pitchFamily="34" charset="0"/>
              </a:rPr>
              <a:t>reducción de la  eficacia anticonceptiva</a:t>
            </a:r>
            <a:endParaRPr lang="es-ES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s-ES" sz="16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Llamada rectangular 3">
            <a:extLst>
              <a:ext uri="{FF2B5EF4-FFF2-40B4-BE49-F238E27FC236}">
                <a16:creationId xmlns:a16="http://schemas.microsoft.com/office/drawing/2014/main" id="{62CEE1A1-4FC6-455E-9112-044127A4FBB4}"/>
              </a:ext>
            </a:extLst>
          </p:cNvPr>
          <p:cNvSpPr/>
          <p:nvPr/>
        </p:nvSpPr>
        <p:spPr>
          <a:xfrm>
            <a:off x="5332197" y="1948170"/>
            <a:ext cx="2696187" cy="2078848"/>
          </a:xfrm>
          <a:prstGeom prst="wedgeRectCallo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ES_tradnl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sangrado abundante y/o prolongado pueden ser </a:t>
            </a:r>
            <a:r>
              <a:rPr lang="es-ES_tradnl" b="1" dirty="0">
                <a:solidFill>
                  <a:srgbClr val="CCFF3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habituales durante los 3 a 6 primeros meses</a:t>
            </a:r>
            <a:r>
              <a:rPr lang="es-ES_tradnl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pero tienden a desaparecer con su uso continuado</a:t>
            </a:r>
            <a:endParaRPr lang="es-ES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Llamada rectangular 6">
            <a:extLst>
              <a:ext uri="{FF2B5EF4-FFF2-40B4-BE49-F238E27FC236}">
                <a16:creationId xmlns:a16="http://schemas.microsoft.com/office/drawing/2014/main" id="{E8567ADE-C15A-42DF-853B-BA0D9214DA5D}"/>
              </a:ext>
            </a:extLst>
          </p:cNvPr>
          <p:cNvSpPr/>
          <p:nvPr/>
        </p:nvSpPr>
        <p:spPr>
          <a:xfrm>
            <a:off x="1548456" y="4366027"/>
            <a:ext cx="2718714" cy="1940927"/>
          </a:xfrm>
          <a:prstGeom prst="wedgeRectCallout">
            <a:avLst/>
          </a:prstGeom>
          <a:solidFill>
            <a:srgbClr val="2B402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ES_tradnl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las usuarias </a:t>
            </a:r>
            <a:r>
              <a:rPr lang="es-ES_tradnl" b="1" dirty="0">
                <a:solidFill>
                  <a:srgbClr val="E9803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IS-E o DIU-L la </a:t>
            </a:r>
            <a:r>
              <a:rPr lang="es-ES_tradnl" b="1" u="sng" dirty="0">
                <a:solidFill>
                  <a:srgbClr val="E9803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amenorrea</a:t>
            </a:r>
            <a:r>
              <a:rPr lang="es-ES_tradnl" b="1" dirty="0">
                <a:solidFill>
                  <a:srgbClr val="E9803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 normal </a:t>
            </a:r>
            <a:r>
              <a:rPr lang="es-ES_tradnl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no requiere tratamiento</a:t>
            </a:r>
            <a:endParaRPr lang="es-ES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Llamada rectangular 2">
            <a:extLst>
              <a:ext uri="{FF2B5EF4-FFF2-40B4-BE49-F238E27FC236}">
                <a16:creationId xmlns:a16="http://schemas.microsoft.com/office/drawing/2014/main" id="{9C4AD05B-8ACC-4AA2-8035-E50473F0DDE3}"/>
              </a:ext>
            </a:extLst>
          </p:cNvPr>
          <p:cNvSpPr/>
          <p:nvPr/>
        </p:nvSpPr>
        <p:spPr>
          <a:xfrm>
            <a:off x="5332197" y="4366027"/>
            <a:ext cx="2696187" cy="1943293"/>
          </a:xfrm>
          <a:prstGeom prst="wedgeRectCallou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ES_tradnl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Existe posibilidad de tratamiento de estas alteraciones y si no se toleran se puede quitar el IS o DIU en cualquier momento</a:t>
            </a:r>
            <a:endParaRPr lang="es-ES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215DE99-9FB6-42FF-B2DF-8EF9AA45781F}"/>
              </a:ext>
            </a:extLst>
          </p:cNvPr>
          <p:cNvSpPr txBox="1"/>
          <p:nvPr/>
        </p:nvSpPr>
        <p:spPr>
          <a:xfrm>
            <a:off x="1979712" y="1167135"/>
            <a:ext cx="6192688" cy="461665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50800" dir="5400000" algn="ctr" rotWithShape="0">
              <a:srgbClr val="FFC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 abordaran las siguientes cuestiones</a:t>
            </a:r>
            <a:r>
              <a:rPr lang="es-E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6012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0"/>
            <a:ext cx="7416825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000" b="1" dirty="0">
                <a:solidFill>
                  <a:srgbClr val="EF3340"/>
                </a:solidFill>
              </a:rPr>
              <a:t>Puntos clave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4C2E55F-A1C5-45F6-8848-88D2A2165462}"/>
              </a:ext>
            </a:extLst>
          </p:cNvPr>
          <p:cNvSpPr/>
          <p:nvPr/>
        </p:nvSpPr>
        <p:spPr>
          <a:xfrm>
            <a:off x="1331640" y="1268760"/>
            <a:ext cx="7416825" cy="501675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342900" marR="158115" lvl="0" indent="-342900" algn="just">
              <a:spcAft>
                <a:spcPts val="8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  <a:tabLst>
                <a:tab pos="216535" algn="l"/>
              </a:tabLst>
            </a:pPr>
            <a:r>
              <a:rPr lang="es-ES_tradnl" sz="1400" dirty="0">
                <a:latin typeface="+mn-lt"/>
                <a:ea typeface="Times New Roman" panose="02020603050405020304" pitchFamily="18" charset="0"/>
              </a:rPr>
              <a:t>Los métodos LARC tienen elevada eficacia a largo plazo para la prevención de embarazos, similar a la esterilización. No dependen del cumplimiento o del uso correcto por parte de la usuaria; son reversibles, con un retorno rápido a la fertilidad tras su retirada; y, presentan un buen perfil de seguridad.</a:t>
            </a:r>
            <a:endParaRPr lang="es-ES" sz="1400" dirty="0">
              <a:latin typeface="+mn-lt"/>
              <a:ea typeface="Times New Roman" panose="02020603050405020304" pitchFamily="18" charset="0"/>
            </a:endParaRPr>
          </a:p>
          <a:p>
            <a:pPr marL="342900" marR="158115" lvl="0" indent="-342900" algn="just">
              <a:spcAft>
                <a:spcPts val="8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  <a:tabLst>
                <a:tab pos="216535" algn="l"/>
              </a:tabLst>
            </a:pPr>
            <a:r>
              <a:rPr lang="es-ES_tradnl" sz="1400" dirty="0">
                <a:latin typeface="+mn-lt"/>
                <a:ea typeface="Times New Roman" panose="02020603050405020304" pitchFamily="18" charset="0"/>
              </a:rPr>
              <a:t>Ningún método anticonceptivo LARC previene de las infecciones de transmisión sexual.</a:t>
            </a:r>
            <a:endParaRPr lang="es-ES" sz="1400" dirty="0">
              <a:latin typeface="+mn-lt"/>
              <a:ea typeface="Times New Roman" panose="02020603050405020304" pitchFamily="18" charset="0"/>
            </a:endParaRPr>
          </a:p>
          <a:p>
            <a:pPr marL="342900" marR="158115" lvl="0" indent="-342900" algn="just">
              <a:spcAft>
                <a:spcPts val="8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  <a:tabLst>
                <a:tab pos="216535" algn="l"/>
              </a:tabLst>
            </a:pPr>
            <a:r>
              <a:rPr lang="es-ES_tradnl" sz="1400" dirty="0">
                <a:latin typeface="+mn-lt"/>
                <a:ea typeface="Times New Roman" panose="02020603050405020304" pitchFamily="18" charset="0"/>
              </a:rPr>
              <a:t>La selección de un LARC en determinadas condiciones o situaciones clínicas debe realizarse según los criterios médicos de elegibilidad de anticonceptivos de la OMS.</a:t>
            </a:r>
            <a:endParaRPr lang="es-ES" sz="1400" dirty="0">
              <a:latin typeface="+mn-lt"/>
              <a:ea typeface="Times New Roman" panose="02020603050405020304" pitchFamily="18" charset="0"/>
            </a:endParaRPr>
          </a:p>
          <a:p>
            <a:pPr marL="342900" marR="158115" lvl="0" indent="-342900" algn="just">
              <a:spcAft>
                <a:spcPts val="8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  <a:tabLst>
                <a:tab pos="216535" algn="l"/>
              </a:tabLst>
            </a:pPr>
            <a:r>
              <a:rPr lang="es-ES_tradnl" sz="1400" dirty="0">
                <a:latin typeface="+mn-lt"/>
                <a:ea typeface="Times New Roman" panose="02020603050405020304" pitchFamily="18" charset="0"/>
              </a:rPr>
              <a:t>El asesoramiento e información, antes de la colocación y durante el uso del método, son la mejor estrategia para que las usuarias conozcan y acepten las alteraciones de sangrado y no abandonen el método. </a:t>
            </a:r>
            <a:endParaRPr lang="es-ES" sz="1400" dirty="0">
              <a:latin typeface="+mn-lt"/>
              <a:ea typeface="Times New Roman" panose="02020603050405020304" pitchFamily="18" charset="0"/>
            </a:endParaRPr>
          </a:p>
          <a:p>
            <a:pPr marL="342900" marR="158115" lvl="0" indent="-342900" algn="just">
              <a:spcAft>
                <a:spcPts val="8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  <a:tabLst>
                <a:tab pos="216535" algn="l"/>
              </a:tabLst>
            </a:pPr>
            <a:r>
              <a:rPr lang="es-ES_tradnl" sz="1400" dirty="0">
                <a:latin typeface="+mn-lt"/>
                <a:ea typeface="Times New Roman" panose="02020603050405020304" pitchFamily="18" charset="0"/>
              </a:rPr>
              <a:t>Las alteraciones del patrón de</a:t>
            </a:r>
            <a:r>
              <a:rPr lang="es-ES" sz="1400" dirty="0">
                <a:latin typeface="+mn-lt"/>
                <a:ea typeface="Times New Roman" panose="02020603050405020304" pitchFamily="18" charset="0"/>
              </a:rPr>
              <a:t> sangrado, especialmente el sangrado frecuente y/o abundante que ocurren durante </a:t>
            </a:r>
            <a:r>
              <a:rPr lang="es-ES_tradnl" sz="1400" dirty="0">
                <a:latin typeface="+mn-lt"/>
                <a:ea typeface="Times New Roman" panose="02020603050405020304" pitchFamily="18" charset="0"/>
              </a:rPr>
              <a:t>los primeros </a:t>
            </a:r>
            <a:r>
              <a:rPr lang="es-ES" sz="1400" dirty="0">
                <a:latin typeface="+mn-lt"/>
                <a:ea typeface="Times New Roman" panose="02020603050405020304" pitchFamily="18" charset="0"/>
              </a:rPr>
              <a:t>3-6 </a:t>
            </a:r>
            <a:r>
              <a:rPr lang="es-ES_tradnl" sz="1400" dirty="0">
                <a:latin typeface="+mn-lt"/>
                <a:ea typeface="Times New Roman" panose="02020603050405020304" pitchFamily="18" charset="0"/>
              </a:rPr>
              <a:t>mese,</a:t>
            </a:r>
            <a:r>
              <a:rPr lang="es-ES" sz="1400" dirty="0">
                <a:latin typeface="+mn-lt"/>
                <a:ea typeface="Times New Roman" panose="02020603050405020304" pitchFamily="18" charset="0"/>
              </a:rPr>
              <a:t> constituyen la causa principal de retirada prematura de los LARC. </a:t>
            </a:r>
          </a:p>
          <a:p>
            <a:pPr marL="342900" marR="158115" lvl="0" indent="-342900" algn="just">
              <a:spcAft>
                <a:spcPts val="8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  <a:tabLst>
                <a:tab pos="216535" algn="l"/>
              </a:tabLst>
            </a:pPr>
            <a:r>
              <a:rPr lang="es-ES_tradnl" sz="1400" dirty="0">
                <a:latin typeface="+mn-lt"/>
                <a:ea typeface="Times New Roman" panose="02020603050405020304" pitchFamily="18" charset="0"/>
              </a:rPr>
              <a:t>En las usuarias de implantes con etonogestrel (IS-E) y dispositivos intrauterinos con </a:t>
            </a:r>
            <a:r>
              <a:rPr lang="es-ES_tradnl" sz="1400" dirty="0" err="1">
                <a:latin typeface="+mn-lt"/>
                <a:ea typeface="Times New Roman" panose="02020603050405020304" pitchFamily="18" charset="0"/>
              </a:rPr>
              <a:t>levonogestrel</a:t>
            </a:r>
            <a:r>
              <a:rPr lang="es-ES_tradnl" sz="1400" dirty="0">
                <a:latin typeface="+mn-lt"/>
                <a:ea typeface="Times New Roman" panose="02020603050405020304" pitchFamily="18" charset="0"/>
              </a:rPr>
              <a:t> (DIU-L), pasados los primeros meses, es normal que se produzca amenorrea y no requiere tratamiento. </a:t>
            </a:r>
            <a:endParaRPr lang="es-ES" sz="1400" dirty="0">
              <a:latin typeface="+mn-lt"/>
              <a:ea typeface="Times New Roman" panose="02020603050405020304" pitchFamily="18" charset="0"/>
            </a:endParaRPr>
          </a:p>
          <a:p>
            <a:pPr marL="342900" marR="158115" lvl="0" indent="-342900" algn="just">
              <a:spcAft>
                <a:spcPts val="800"/>
              </a:spcAft>
              <a:buClr>
                <a:srgbClr val="00B050"/>
              </a:buClr>
              <a:buSzPct val="100000"/>
              <a:buFont typeface="Wingdings" panose="05000000000000000000" pitchFamily="2" charset="2"/>
              <a:buChar char="ü"/>
              <a:tabLst>
                <a:tab pos="216535" algn="l"/>
              </a:tabLst>
            </a:pPr>
            <a:r>
              <a:rPr lang="es-ES_tradnl" sz="1400" dirty="0">
                <a:latin typeface="+mn-lt"/>
                <a:ea typeface="Times New Roman" panose="02020603050405020304" pitchFamily="18" charset="0"/>
              </a:rPr>
              <a:t>Con el dispositivo intrauterino de cobre (DIU-</a:t>
            </a:r>
            <a:r>
              <a:rPr lang="es-ES_tradnl" sz="1400" dirty="0" err="1">
                <a:latin typeface="+mn-lt"/>
                <a:ea typeface="Times New Roman" panose="02020603050405020304" pitchFamily="18" charset="0"/>
              </a:rPr>
              <a:t>cu</a:t>
            </a:r>
            <a:r>
              <a:rPr lang="es-ES_tradnl" sz="1400" dirty="0">
                <a:latin typeface="+mn-lt"/>
                <a:ea typeface="Times New Roman" panose="02020603050405020304" pitchFamily="18" charset="0"/>
              </a:rPr>
              <a:t>) el sangrado intenso y la dismenorrea que ocurren durante la menstruación tienden a disminuir con el tiempo (3 </a:t>
            </a:r>
            <a:r>
              <a:rPr lang="es-ES_tradnl" sz="1400" dirty="0" err="1">
                <a:latin typeface="+mn-lt"/>
                <a:ea typeface="Times New Roman" panose="02020603050405020304" pitchFamily="18" charset="0"/>
              </a:rPr>
              <a:t>ó</a:t>
            </a:r>
            <a:r>
              <a:rPr lang="es-ES_tradnl" sz="1400" dirty="0">
                <a:latin typeface="+mn-lt"/>
                <a:ea typeface="Times New Roman" panose="02020603050405020304" pitchFamily="18" charset="0"/>
              </a:rPr>
              <a:t> 6 meses) pero puede que no el sangrado y el dolor intermenstrual.</a:t>
            </a:r>
            <a:endParaRPr lang="es-ES" sz="1400" dirty="0"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260350"/>
            <a:ext cx="792088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4000" b="1" dirty="0">
                <a:solidFill>
                  <a:srgbClr val="EF3340"/>
                </a:solidFill>
              </a:rPr>
              <a:t>Bibliografía recomendada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8E6B532-01B6-46FD-9A85-C60A26CD31C6}"/>
              </a:ext>
            </a:extLst>
          </p:cNvPr>
          <p:cNvSpPr/>
          <p:nvPr/>
        </p:nvSpPr>
        <p:spPr>
          <a:xfrm>
            <a:off x="1115616" y="1340768"/>
            <a:ext cx="7920880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Committee on Practice Bulletins-Gynecology, Long-Acting Reversible Contraception Work Group. Practice Bulletin No. 186.Long-Acting Reversible Contraception: Implants and Intrauterine Devices. </a:t>
            </a:r>
            <a:r>
              <a:rPr lang="en-US" sz="1200" u="sng" dirty="0" err="1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Obstet</a:t>
            </a:r>
            <a:r>
              <a:rPr lang="en-US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Gynecol. 2017;130(5):e251-e269.</a:t>
            </a:r>
            <a:endParaRPr lang="en-US" sz="1200" u="sng" dirty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1200" u="sng" dirty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latin typeface="Arial Narrow" panose="020B0606020202030204" pitchFamily="34" charset="0"/>
              </a:rPr>
              <a:t>Choosing non-oral, long-acting reversible contraception</a:t>
            </a:r>
            <a:r>
              <a:rPr lang="en-US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  <a:r>
              <a:rPr lang="en-US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Aust </a:t>
            </a:r>
            <a:r>
              <a:rPr lang="en-US" sz="1200" u="sng" dirty="0" err="1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Presc</a:t>
            </a:r>
            <a:r>
              <a:rPr lang="en-US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2016; 39(5):153-8.</a:t>
            </a:r>
            <a:r>
              <a:rPr lang="en-US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1200" u="sng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latin typeface="Arial Narrow" panose="020B0606020202030204" pitchFamily="34" charset="0"/>
              </a:rPr>
              <a:t>Contraception. </a:t>
            </a:r>
            <a:r>
              <a:rPr lang="en-US" sz="1200" dirty="0" err="1">
                <a:latin typeface="Arial Narrow" panose="020B0606020202030204" pitchFamily="34" charset="0"/>
              </a:rPr>
              <a:t>L’essentiel</a:t>
            </a:r>
            <a:r>
              <a:rPr lang="en-US" sz="1200" dirty="0">
                <a:latin typeface="Arial Narrow" panose="020B0606020202030204" pitchFamily="34" charset="0"/>
              </a:rPr>
              <a:t> sur les </a:t>
            </a:r>
            <a:r>
              <a:rPr lang="en-US" sz="1200" dirty="0" err="1">
                <a:latin typeface="Arial Narrow" panose="020B0606020202030204" pitchFamily="34" charset="0"/>
              </a:rPr>
              <a:t>soins</a:t>
            </a:r>
            <a:r>
              <a:rPr lang="en-US" sz="1200" dirty="0">
                <a:latin typeface="Arial Narrow" panose="020B0606020202030204" pitchFamily="34" charset="0"/>
              </a:rPr>
              <a:t> de premier </a:t>
            </a:r>
            <a:r>
              <a:rPr lang="en-US" sz="1200" dirty="0" err="1">
                <a:latin typeface="Arial Narrow" panose="020B0606020202030204" pitchFamily="34" charset="0"/>
              </a:rPr>
              <a:t>choix</a:t>
            </a:r>
            <a:r>
              <a:rPr lang="en-US" sz="1200" dirty="0">
                <a:latin typeface="Arial Narrow" panose="020B0606020202030204" pitchFamily="34" charset="0"/>
              </a:rPr>
              <a:t>. Rev </a:t>
            </a:r>
            <a:r>
              <a:rPr lang="en-US" sz="1200" dirty="0" err="1">
                <a:latin typeface="Arial Narrow" panose="020B0606020202030204" pitchFamily="34" charset="0"/>
              </a:rPr>
              <a:t>Prescr</a:t>
            </a:r>
            <a:r>
              <a:rPr lang="en-US" sz="1200" dirty="0">
                <a:latin typeface="Arial Narrow" panose="020B0606020202030204" pitchFamily="34" charset="0"/>
              </a:rPr>
              <a:t> 2021;41(458):1/8.</a:t>
            </a: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1200" dirty="0">
              <a:latin typeface="Arial Narrow" panose="020B0606020202030204" pitchFamily="34" charset="0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200" dirty="0" err="1">
                <a:latin typeface="Arial Narrow" panose="020B0606020202030204" pitchFamily="34" charset="0"/>
              </a:rPr>
              <a:t>Averbach</a:t>
            </a:r>
            <a:r>
              <a:rPr lang="en-US" sz="1200" dirty="0">
                <a:latin typeface="Arial Narrow" panose="020B0606020202030204" pitchFamily="34" charset="0"/>
              </a:rPr>
              <a:t> S et al. Long-Acting reversible contraception with contraceptive implants and intrauterine devices. </a:t>
            </a:r>
            <a:r>
              <a:rPr lang="en-US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JAMA. 2022;327(20):2013-2014</a:t>
            </a:r>
            <a:r>
              <a:rPr lang="en-US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1200" u="sng" dirty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Quesada Moreno M.  Anticoncepción sólo con gestágenos. </a:t>
            </a:r>
            <a:r>
              <a:rPr lang="es-ES_tradnl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Protocolos Sociedad Española de Ginecología y Obstetricia.</a:t>
            </a:r>
            <a:endParaRPr lang="es-ES_tradnl" sz="1200" u="sng" dirty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s-ES_tradnl" sz="1200" u="sng" dirty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M</a:t>
            </a:r>
            <a:r>
              <a:rPr lang="es-ES_tradnl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artínez</a:t>
            </a:r>
            <a:r>
              <a:rPr lang="es-ES_tradnl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Benavides M.</a:t>
            </a:r>
            <a:r>
              <a:rPr lang="es-ES_tradnl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_tradnl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Anticoncepción intrauterina.</a:t>
            </a:r>
            <a:r>
              <a:rPr lang="es-ES_tradnl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_tradnl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Protocolos Sociedad Española de Ginecología y Obstetricia.</a:t>
            </a:r>
            <a:endParaRPr lang="es-ES_tradnl" sz="1200" u="sng" dirty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s-ES_tradnl" sz="1200" u="sng" dirty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_tradnl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Guía de Práctica Clínica de Anticoncepción Hormonal e Intrauterina. </a:t>
            </a:r>
            <a:r>
              <a:rPr lang="es-ES_tradnl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Guías de Práctica Clínica en el SNS. 2019.</a:t>
            </a:r>
            <a:endParaRPr lang="es-ES_tradnl" sz="1200" u="sng" dirty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s-ES_tradnl" sz="1200" u="sng" dirty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Medical </a:t>
            </a:r>
            <a:r>
              <a:rPr lang="en-GB" sz="1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elegibility</a:t>
            </a:r>
            <a:r>
              <a:rPr lang="en-GB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 criteria for contraceptive use. A WHO family planning cornerstone. </a:t>
            </a:r>
            <a:r>
              <a:rPr lang="en-GB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WHO. 5th ed. 2015</a:t>
            </a:r>
            <a:r>
              <a:rPr lang="en-GB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sz="1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Edwards AJ et al. Long-acting reversible contraception side effect management. </a:t>
            </a:r>
            <a:r>
              <a:rPr lang="en-US" sz="1200" u="sng" dirty="0" err="1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</a:t>
            </a:r>
            <a:r>
              <a:rPr lang="en-US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 dirty="0" err="1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Opin</a:t>
            </a:r>
            <a:r>
              <a:rPr lang="en-US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 dirty="0" err="1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Pediatr</a:t>
            </a:r>
            <a:r>
              <a:rPr lang="en-US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2020;32(4):461-470.</a:t>
            </a:r>
            <a:endParaRPr lang="es-ES" sz="1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sz="1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Castillo K et al. Long-acting reversible contraceptives effects in abnormal uterine bleeding, a review of the physiology and management. </a:t>
            </a:r>
            <a:r>
              <a:rPr lang="en-US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 J </a:t>
            </a:r>
            <a:r>
              <a:rPr lang="en-US" sz="1200" u="sng" dirty="0" err="1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Obstet</a:t>
            </a:r>
            <a:r>
              <a:rPr lang="en-US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 dirty="0" err="1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Gynecol</a:t>
            </a:r>
            <a:r>
              <a:rPr lang="en-US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 dirty="0" err="1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Reprod</a:t>
            </a:r>
            <a:r>
              <a:rPr lang="en-US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Biol. 2022;270:231-238.</a:t>
            </a:r>
            <a:endParaRPr lang="en-US" sz="1200" u="sng" dirty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1200" u="sng" dirty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Zigler</a:t>
            </a:r>
            <a:r>
              <a:rPr lang="en-US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 RE et al. Unscheduled vaginal bleeding with progestin-only contraceptive use. </a:t>
            </a:r>
            <a:r>
              <a:rPr lang="en-US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 J </a:t>
            </a:r>
            <a:r>
              <a:rPr lang="en-US" sz="1200" u="sng" dirty="0" err="1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Obstet</a:t>
            </a:r>
            <a:r>
              <a:rPr lang="en-US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Gynecol. 2017;216(5):443-450.</a:t>
            </a:r>
            <a:endParaRPr lang="es-ES" sz="1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s-ES" sz="1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sz="1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Bitler</a:t>
            </a:r>
            <a:r>
              <a:rPr lang="es-ES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 J et al. </a:t>
            </a:r>
            <a:r>
              <a:rPr lang="es-ES_tradnl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Manejo farmacológico del sangrado irregular no menstrual asociado al uso de implantes anticonceptivos subdérmicos. </a:t>
            </a:r>
            <a:r>
              <a:rPr lang="es-ES" sz="1200" u="sng" dirty="0" err="1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Evid</a:t>
            </a:r>
            <a:r>
              <a:rPr lang="es-ES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Actual </a:t>
            </a:r>
            <a:r>
              <a:rPr lang="es-ES" sz="1200" u="sng" dirty="0" err="1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Pract</a:t>
            </a:r>
            <a:r>
              <a:rPr lang="es-ES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200" u="sng" dirty="0" err="1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Ambul</a:t>
            </a:r>
            <a:r>
              <a:rPr lang="es-ES" sz="12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2022;25(2):e006994.</a:t>
            </a:r>
            <a:endParaRPr lang="es-ES" sz="1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s-E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s-E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s-E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s-ES_tradnl" sz="1100" u="sng" dirty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s-ES_tradnl" sz="1100" u="sng" dirty="0">
              <a:solidFill>
                <a:srgbClr val="0000FF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sz="1100" dirty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r>
              <a:rPr lang="en-US" sz="1100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es-ES" sz="11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sz="1100" dirty="0">
                <a:latin typeface="+mn-lt"/>
              </a:rPr>
              <a:t>. </a:t>
            </a:r>
            <a:endParaRPr lang="es-ES" sz="1100" dirty="0">
              <a:latin typeface="+mn-lt"/>
            </a:endParaRPr>
          </a:p>
          <a:p>
            <a:pPr lvl="0">
              <a:spcAft>
                <a:spcPts val="0"/>
              </a:spcAft>
            </a:pPr>
            <a:endParaRPr lang="es-ES_tradnl" sz="1100" dirty="0">
              <a:latin typeface="+mn-lt"/>
            </a:endParaRPr>
          </a:p>
          <a:p>
            <a:pPr lvl="0">
              <a:spcAft>
                <a:spcPts val="0"/>
              </a:spcAft>
            </a:pPr>
            <a:endParaRPr lang="es-ES" sz="1100" dirty="0"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60350"/>
            <a:ext cx="7272338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ES" altLang="es-ES" sz="4000" b="1" dirty="0">
                <a:solidFill>
                  <a:srgbClr val="EF3340"/>
                </a:solidFill>
              </a:rPr>
              <a:t>Más información:</a:t>
            </a:r>
            <a:r>
              <a:rPr lang="es-ES" altLang="es-ES" b="1" dirty="0"/>
              <a:t> </a:t>
            </a:r>
          </a:p>
          <a:p>
            <a:pPr eaLnBrk="1" hangingPunct="1"/>
            <a:endParaRPr lang="es-ES" altLang="es-ES" i="1" dirty="0"/>
          </a:p>
          <a:p>
            <a:pPr eaLnBrk="1" hangingPunct="1">
              <a:buFontTx/>
              <a:buNone/>
            </a:pPr>
            <a:r>
              <a:rPr lang="es-ES" altLang="es-ES" i="1" dirty="0"/>
              <a:t>		Bol Ter </a:t>
            </a:r>
            <a:r>
              <a:rPr lang="es-ES" altLang="es-ES" i="1" dirty="0" err="1"/>
              <a:t>Andal</a:t>
            </a:r>
            <a:r>
              <a:rPr lang="es-ES" altLang="es-ES" i="1" dirty="0"/>
              <a:t>. 2022; 37(3)</a:t>
            </a:r>
          </a:p>
          <a:p>
            <a:pPr eaLnBrk="1" hangingPunct="1">
              <a:buFontTx/>
              <a:buNone/>
            </a:pPr>
            <a:r>
              <a:rPr lang="es-ES" altLang="es-ES" dirty="0"/>
              <a:t>		</a:t>
            </a:r>
            <a:r>
              <a:rPr lang="es-ES" altLang="es-ES" dirty="0">
                <a:hlinkClick r:id="rId2"/>
              </a:rPr>
              <a:t>http://www.cadime.es/</a:t>
            </a:r>
            <a:r>
              <a:rPr lang="es-ES" altLang="es-ES" dirty="0"/>
              <a:t> </a:t>
            </a: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4310062" cy="36337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79500" y="188640"/>
            <a:ext cx="8064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4400" b="1" i="1" dirty="0">
                <a:solidFill>
                  <a:srgbClr val="EF3340"/>
                </a:solidFill>
              </a:rPr>
              <a:t>Justificación:</a:t>
            </a:r>
            <a:endParaRPr lang="es-ES" altLang="es-ES" sz="44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82708BF-A322-4B8F-8B43-A2DBBC674839}"/>
              </a:ext>
            </a:extLst>
          </p:cNvPr>
          <p:cNvSpPr/>
          <p:nvPr/>
        </p:nvSpPr>
        <p:spPr>
          <a:xfrm>
            <a:off x="1079500" y="1124744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Los métodos anticonceptivos reversibles de larga duración, conocidos como </a:t>
            </a:r>
            <a:r>
              <a:rPr lang="es-ES" b="1" dirty="0"/>
              <a:t>LARC</a:t>
            </a:r>
            <a:r>
              <a:rPr lang="es-ES" dirty="0"/>
              <a:t> por sus siglas en inglés </a:t>
            </a:r>
            <a:r>
              <a:rPr lang="es-ES" i="1" dirty="0"/>
              <a:t>“Long-</a:t>
            </a:r>
            <a:r>
              <a:rPr lang="es-ES" i="1" dirty="0" err="1"/>
              <a:t>Acting</a:t>
            </a:r>
            <a:r>
              <a:rPr lang="es-ES" i="1" dirty="0"/>
              <a:t> Reversible </a:t>
            </a:r>
            <a:r>
              <a:rPr lang="es-ES" i="1" dirty="0" err="1"/>
              <a:t>Contraceptive</a:t>
            </a:r>
            <a:r>
              <a:rPr lang="es-ES" i="1" dirty="0"/>
              <a:t>”</a:t>
            </a:r>
            <a:r>
              <a:rPr lang="es-ES" dirty="0"/>
              <a:t>, actualmente se consideran opciones anticonceptivas seguras y eficaces para la mayoría de las mujeres de cualquier edad.</a:t>
            </a:r>
          </a:p>
          <a:p>
            <a:endParaRPr lang="es-ES" dirty="0"/>
          </a:p>
          <a:p>
            <a:r>
              <a:rPr lang="es-ES" dirty="0"/>
              <a:t>En España la tasa de utilización de LARC es baja debido a que su uso está limitado por falta de información y reticencias o temores a sus efectos secundarios o a su alto coste económico.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D89B9E-FAB7-4FD1-BFAF-4E248BD12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4062867"/>
            <a:ext cx="82085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3" tIns="45683" rIns="91363" bIns="45683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4400" b="1" i="1" dirty="0">
                <a:solidFill>
                  <a:srgbClr val="EF3340"/>
                </a:solidFill>
              </a:rPr>
              <a:t>Objetivo:</a:t>
            </a:r>
            <a:r>
              <a:rPr lang="es-ES" altLang="es-ES" sz="4400" dirty="0"/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s-ES" altLang="es-ES" dirty="0"/>
              <a:t>El objetivo de este artículo es revisar:</a:t>
            </a:r>
          </a:p>
          <a:p>
            <a:pPr eaLnBrk="1" hangingPunct="1">
              <a:spcBef>
                <a:spcPct val="20000"/>
              </a:spcBef>
            </a:pPr>
            <a:r>
              <a:rPr lang="es-ES" altLang="es-ES" dirty="0"/>
              <a:t> - características de los LARC: </a:t>
            </a:r>
            <a:r>
              <a:rPr lang="es-ES" altLang="es-ES" b="1" dirty="0"/>
              <a:t>IS-E, DIU-L y DIU-</a:t>
            </a:r>
            <a:r>
              <a:rPr lang="es-ES" altLang="es-ES" b="1" dirty="0" err="1"/>
              <a:t>cu</a:t>
            </a:r>
            <a:r>
              <a:rPr lang="es-ES" altLang="es-ES" b="1" dirty="0"/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es-ES" altLang="es-ES" dirty="0"/>
              <a:t> - criterios para su selección. </a:t>
            </a:r>
          </a:p>
          <a:p>
            <a:pPr eaLnBrk="1" hangingPunct="1">
              <a:spcBef>
                <a:spcPct val="20000"/>
              </a:spcBef>
            </a:pPr>
            <a:r>
              <a:rPr lang="es-ES" altLang="es-ES" dirty="0"/>
              <a:t> - seguridad y tratamiento de las alteraciones de sangrado asociados a</a:t>
            </a:r>
          </a:p>
          <a:p>
            <a:pPr eaLnBrk="1" hangingPunct="1">
              <a:spcBef>
                <a:spcPct val="20000"/>
              </a:spcBef>
            </a:pPr>
            <a:r>
              <a:rPr lang="es-ES" altLang="es-ES" dirty="0"/>
              <a:t>   su utilización. </a:t>
            </a:r>
          </a:p>
          <a:p>
            <a:pPr eaLnBrk="1" hangingPunct="1">
              <a:spcBef>
                <a:spcPct val="20000"/>
              </a:spcBef>
            </a:pPr>
            <a:endParaRPr lang="es-ES" altLang="es-E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DC953-3DDD-46A1-88F2-3731010B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93527"/>
            <a:ext cx="7920880" cy="86409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s-ES" sz="4000" b="1" dirty="0">
                <a:solidFill>
                  <a:srgbClr val="EF3340"/>
                </a:solidFill>
                <a:cs typeface="Browallia New" panose="020B0604020202020204" pitchFamily="34" charset="-34"/>
              </a:rPr>
              <a:t>Definición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8304E1D-113D-4808-8158-871476EE7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268758"/>
            <a:ext cx="2585732" cy="5112569"/>
          </a:xfr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eaLnBrk="0" hangingPunct="0">
              <a:spcBef>
                <a:spcPct val="0"/>
              </a:spcBef>
              <a:buNone/>
            </a:pPr>
            <a:r>
              <a:rPr lang="es-ES" sz="1600" dirty="0">
                <a:solidFill>
                  <a:srgbClr val="00FF00"/>
                </a:solidFill>
              </a:rPr>
              <a:t>Anticonceptivos que requieren administración menos de una vez por ciclo, manteniendo el efecto anticonceptivo durante más de dos ciclos ovulatorios.</a:t>
            </a:r>
            <a:r>
              <a:rPr lang="es-ES_tradnl" sz="1600" dirty="0"/>
              <a:t> </a:t>
            </a:r>
          </a:p>
          <a:p>
            <a:pPr marL="0" indent="0" algn="ctr" eaLnBrk="0" hangingPunct="0">
              <a:spcBef>
                <a:spcPct val="0"/>
              </a:spcBef>
              <a:buNone/>
            </a:pPr>
            <a:endParaRPr lang="es-ES_tradnl" sz="1600" dirty="0"/>
          </a:p>
          <a:p>
            <a:pPr marL="0" indent="0" algn="ctr" eaLnBrk="0" hangingPunct="0">
              <a:spcBef>
                <a:spcPct val="0"/>
              </a:spcBef>
              <a:buNone/>
            </a:pPr>
            <a:r>
              <a:rPr lang="es-ES_tradnl" sz="1600" dirty="0"/>
              <a:t>Principal característica</a:t>
            </a:r>
            <a:r>
              <a:rPr lang="es-ES_tradnl" sz="1600" b="1" dirty="0"/>
              <a:t>: elevada eficacia a largo plazo</a:t>
            </a:r>
            <a:r>
              <a:rPr lang="es-ES_tradnl" sz="1600" dirty="0"/>
              <a:t>, similar a la esterilización, que </a:t>
            </a:r>
            <a:r>
              <a:rPr lang="es-ES_tradnl" sz="1600" b="1" dirty="0"/>
              <a:t>no depende del cumplimiento </a:t>
            </a:r>
            <a:r>
              <a:rPr lang="es-ES_tradnl" sz="1600" dirty="0"/>
              <a:t>o del uso correcto por parte de la usuaria</a:t>
            </a:r>
            <a:endParaRPr lang="es-ES" sz="1600" b="1" dirty="0">
              <a:solidFill>
                <a:srgbClr val="00FF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5EDEEC9-9896-48CB-8850-98E208C32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150822" y="1493238"/>
            <a:ext cx="560881" cy="72663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CF38B22-4D9F-4889-B45A-E1DADE9D3BCB}"/>
              </a:ext>
            </a:extLst>
          </p:cNvPr>
          <p:cNvSpPr txBox="1"/>
          <p:nvPr/>
        </p:nvSpPr>
        <p:spPr>
          <a:xfrm>
            <a:off x="4794582" y="1268760"/>
            <a:ext cx="380986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FF0000"/>
                </a:solidFill>
              </a:rPr>
              <a:t>Implante subdérmico (IS)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b="1" dirty="0">
                <a:solidFill>
                  <a:srgbClr val="FF0000"/>
                </a:solidFill>
              </a:rPr>
              <a:t>Dispositivo intrauterino (DI)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Inyectable de acetato medroxiprogesterona </a:t>
            </a:r>
            <a:r>
              <a:rPr lang="es-ES" sz="1600" dirty="0" err="1"/>
              <a:t>depot</a:t>
            </a:r>
            <a:r>
              <a:rPr lang="es-ES" sz="1600" dirty="0"/>
              <a:t> </a:t>
            </a:r>
          </a:p>
          <a:p>
            <a:endParaRPr lang="es-ES" sz="1400" dirty="0"/>
          </a:p>
          <a:p>
            <a:endParaRPr lang="es-ES_tradnl" sz="1400" dirty="0"/>
          </a:p>
          <a:p>
            <a:endParaRPr lang="es-ES_tradnl" sz="1400" dirty="0"/>
          </a:p>
          <a:p>
            <a:endParaRPr lang="es-ES" sz="1400" dirty="0"/>
          </a:p>
          <a:p>
            <a:pPr marL="266700">
              <a:tabLst>
                <a:tab pos="3590925" algn="l"/>
              </a:tabLst>
            </a:pPr>
            <a:r>
              <a:rPr lang="es-ES" sz="1600" u="sng" dirty="0"/>
              <a:t>Menor efectividad </a:t>
            </a:r>
            <a:r>
              <a:rPr lang="es-ES" sz="1600" dirty="0"/>
              <a:t>que DIU e IS, necesita </a:t>
            </a:r>
            <a:r>
              <a:rPr lang="es-ES" sz="1600" u="sng" dirty="0"/>
              <a:t>administración más frecuente </a:t>
            </a:r>
            <a:r>
              <a:rPr lang="es-ES" sz="1600" dirty="0"/>
              <a:t>(una dosis cada 12 semanas) y por tanto </a:t>
            </a:r>
            <a:r>
              <a:rPr lang="es-ES" sz="1600" u="sng" dirty="0"/>
              <a:t>requiere el cumplimiento</a:t>
            </a:r>
            <a:r>
              <a:rPr lang="es-ES" sz="1600" dirty="0"/>
              <a:t> por parte de la usuaria.</a:t>
            </a:r>
          </a:p>
        </p:txBody>
      </p:sp>
      <p:sp>
        <p:nvSpPr>
          <p:cNvPr id="15" name="Flecha: curvada hacia la izquierda 14">
            <a:extLst>
              <a:ext uri="{FF2B5EF4-FFF2-40B4-BE49-F238E27FC236}">
                <a16:creationId xmlns:a16="http://schemas.microsoft.com/office/drawing/2014/main" id="{F356B18C-D5D3-4352-9B50-5211AE1211A6}"/>
              </a:ext>
            </a:extLst>
          </p:cNvPr>
          <p:cNvSpPr/>
          <p:nvPr/>
        </p:nvSpPr>
        <p:spPr>
          <a:xfrm rot="16692311">
            <a:off x="6384131" y="2830416"/>
            <a:ext cx="576064" cy="1008112"/>
          </a:xfrm>
          <a:prstGeom prst="curvedLeftArrow">
            <a:avLst/>
          </a:prstGeom>
          <a:solidFill>
            <a:srgbClr val="FF00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D91140C7-3D92-45B7-9D36-2A1038F75EAB}"/>
              </a:ext>
            </a:extLst>
          </p:cNvPr>
          <p:cNvSpPr/>
          <p:nvPr/>
        </p:nvSpPr>
        <p:spPr>
          <a:xfrm>
            <a:off x="6420134" y="5281520"/>
            <a:ext cx="504058" cy="470702"/>
          </a:xfrm>
          <a:prstGeom prst="downArrow">
            <a:avLst>
              <a:gd name="adj1" fmla="val 50000"/>
              <a:gd name="adj2" fmla="val 52093"/>
            </a:avLst>
          </a:prstGeom>
          <a:noFill/>
          <a:ln w="34925" cap="sq" cmpd="sng">
            <a:solidFill>
              <a:srgbClr val="D59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8F70A36-1521-4C40-8C0A-96C687111583}"/>
              </a:ext>
            </a:extLst>
          </p:cNvPr>
          <p:cNvSpPr txBox="1"/>
          <p:nvPr/>
        </p:nvSpPr>
        <p:spPr>
          <a:xfrm>
            <a:off x="4780838" y="2376755"/>
            <a:ext cx="3823609" cy="27699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sz="1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8F70A36-1521-4C40-8C0A-96C687111583}"/>
              </a:ext>
            </a:extLst>
          </p:cNvPr>
          <p:cNvSpPr txBox="1"/>
          <p:nvPr/>
        </p:nvSpPr>
        <p:spPr>
          <a:xfrm>
            <a:off x="4780839" y="5769015"/>
            <a:ext cx="3823608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No consideramos el inyectable de acetato medroxiprogesterona </a:t>
            </a:r>
            <a:r>
              <a:rPr lang="es-ES" dirty="0" err="1"/>
              <a:t>depot</a:t>
            </a:r>
            <a:r>
              <a:rPr lang="es-ES" dirty="0"/>
              <a:t>  como un LARC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6198" r="2184" b="1706"/>
          <a:stretch/>
        </p:blipFill>
        <p:spPr>
          <a:xfrm>
            <a:off x="3960411" y="4815083"/>
            <a:ext cx="827299" cy="7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6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E0910-157F-4C9B-ADE5-726866EE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637" y="116632"/>
            <a:ext cx="7886700" cy="766392"/>
          </a:xfrm>
        </p:spPr>
        <p:txBody>
          <a:bodyPr/>
          <a:lstStyle/>
          <a:p>
            <a:r>
              <a:rPr lang="es-ES" sz="4000" b="1" dirty="0">
                <a:solidFill>
                  <a:srgbClr val="FF0000"/>
                </a:solidFill>
              </a:rPr>
              <a:t>Eficacia de anticonceptivos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53334" b="5242"/>
          <a:stretch/>
        </p:blipFill>
        <p:spPr>
          <a:xfrm>
            <a:off x="1691680" y="1196752"/>
            <a:ext cx="6624615" cy="50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5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4DA87-0449-41A2-B1E3-6E581339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70774"/>
            <a:ext cx="7776864" cy="887344"/>
          </a:xfrm>
        </p:spPr>
        <p:txBody>
          <a:bodyPr/>
          <a:lstStyle/>
          <a:p>
            <a:r>
              <a:rPr lang="es-ES" sz="4000" b="1" dirty="0">
                <a:solidFill>
                  <a:srgbClr val="FF0000"/>
                </a:solidFill>
              </a:rPr>
              <a:t>Implante subdérmico y DIU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78A9321-CE03-4AE9-862F-AAF0DB72B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276" t="-3852" r="-1276" b="-3852"/>
          <a:stretch/>
        </p:blipFill>
        <p:spPr>
          <a:xfrm>
            <a:off x="1115616" y="3274320"/>
            <a:ext cx="4104456" cy="274696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softEdge rad="63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3BD89AC-6A06-42ED-80B8-587E4CC98A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83" t="13990" b="6032"/>
          <a:stretch/>
        </p:blipFill>
        <p:spPr>
          <a:xfrm>
            <a:off x="5029465" y="905599"/>
            <a:ext cx="2840430" cy="21602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4400A61-895E-4E33-ADA7-E14B9D1C1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688" y="3356992"/>
            <a:ext cx="2592288" cy="252028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0710687-C64C-4810-8F78-D545934BDC27}"/>
              </a:ext>
            </a:extLst>
          </p:cNvPr>
          <p:cNvSpPr txBox="1"/>
          <p:nvPr/>
        </p:nvSpPr>
        <p:spPr>
          <a:xfrm>
            <a:off x="1274106" y="1848349"/>
            <a:ext cx="293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s-ES" dirty="0"/>
              <a:t>Implante subdérmico (IS)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02ABFC-284F-410D-A3F9-DCB1FAF744C7}"/>
              </a:ext>
            </a:extLst>
          </p:cNvPr>
          <p:cNvSpPr txBox="1"/>
          <p:nvPr/>
        </p:nvSpPr>
        <p:spPr>
          <a:xfrm>
            <a:off x="5596040" y="6011996"/>
            <a:ext cx="255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DIU de cobre (DIU-</a:t>
            </a:r>
            <a:r>
              <a:rPr lang="es-ES" dirty="0" err="1">
                <a:solidFill>
                  <a:srgbClr val="FF0000"/>
                </a:solidFill>
              </a:rPr>
              <a:t>cu</a:t>
            </a:r>
            <a:r>
              <a:rPr lang="es-E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9F6A803-1DEC-4302-9582-7A4862A61997}"/>
              </a:ext>
            </a:extLst>
          </p:cNvPr>
          <p:cNvSpPr txBox="1"/>
          <p:nvPr/>
        </p:nvSpPr>
        <p:spPr>
          <a:xfrm>
            <a:off x="1229413" y="6011996"/>
            <a:ext cx="360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DIU de </a:t>
            </a:r>
            <a:r>
              <a:rPr lang="es-ES" dirty="0" err="1">
                <a:solidFill>
                  <a:srgbClr val="FF0000"/>
                </a:solidFill>
              </a:rPr>
              <a:t>levonorgestrel</a:t>
            </a:r>
            <a:r>
              <a:rPr lang="es-ES" dirty="0">
                <a:solidFill>
                  <a:srgbClr val="FF0000"/>
                </a:solidFill>
              </a:rPr>
              <a:t>  (DIU-L)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79F086F4-161A-438F-896F-4500BEFA7F09}"/>
              </a:ext>
            </a:extLst>
          </p:cNvPr>
          <p:cNvSpPr/>
          <p:nvPr/>
        </p:nvSpPr>
        <p:spPr>
          <a:xfrm>
            <a:off x="4170534" y="1938284"/>
            <a:ext cx="71038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328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35A87-5BDB-43EA-84D3-B36DE4D04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269" y="116632"/>
            <a:ext cx="7886701" cy="983070"/>
          </a:xfrm>
          <a:ln>
            <a:noFill/>
          </a:ln>
        </p:spPr>
        <p:txBody>
          <a:bodyPr/>
          <a:lstStyle/>
          <a:p>
            <a:r>
              <a:rPr lang="es-ES" sz="4000" b="1" dirty="0">
                <a:solidFill>
                  <a:srgbClr val="FF0000"/>
                </a:solidFill>
              </a:rPr>
              <a:t>Disponibilidad</a:t>
            </a:r>
            <a:r>
              <a:rPr lang="es-ES" b="1" dirty="0">
                <a:solidFill>
                  <a:srgbClr val="FF0000"/>
                </a:solidFill>
              </a:rPr>
              <a:t> en España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A87A79F2-F50D-4764-BD48-A4D596AA3D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479206"/>
              </p:ext>
            </p:extLst>
          </p:nvPr>
        </p:nvGraphicFramePr>
        <p:xfrm>
          <a:off x="1121270" y="2090284"/>
          <a:ext cx="7886700" cy="4579076"/>
        </p:xfrm>
        <a:graphic>
          <a:graphicData uri="http://schemas.openxmlformats.org/drawingml/2006/table">
            <a:tbl>
              <a:tblPr firstRow="1" firstCol="1" bandRow="1"/>
              <a:tblGrid>
                <a:gridCol w="2497555">
                  <a:extLst>
                    <a:ext uri="{9D8B030D-6E8A-4147-A177-3AD203B41FA5}">
                      <a16:colId xmlns:a16="http://schemas.microsoft.com/office/drawing/2014/main" val="1545081979"/>
                    </a:ext>
                  </a:extLst>
                </a:gridCol>
                <a:gridCol w="2398989">
                  <a:extLst>
                    <a:ext uri="{9D8B030D-6E8A-4147-A177-3AD203B41FA5}">
                      <a16:colId xmlns:a16="http://schemas.microsoft.com/office/drawing/2014/main" val="2203435639"/>
                    </a:ext>
                  </a:extLst>
                </a:gridCol>
                <a:gridCol w="2990156">
                  <a:extLst>
                    <a:ext uri="{9D8B030D-6E8A-4147-A177-3AD203B41FA5}">
                      <a16:colId xmlns:a16="http://schemas.microsoft.com/office/drawing/2014/main" val="1380442354"/>
                    </a:ext>
                  </a:extLst>
                </a:gridCol>
              </a:tblGrid>
              <a:tr h="4579076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s-ES" sz="1300" b="1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I</a:t>
                      </a:r>
                      <a:r>
                        <a:rPr lang="es-ES" sz="13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mplanon</a:t>
                      </a:r>
                      <a:r>
                        <a:rPr lang="es-ES" sz="13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 NXT®</a:t>
                      </a: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(68 mg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/>
                        </a:rPr>
                        <a:t>Mirena</a:t>
                      </a: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® (52 mg) 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/>
                        </a:rPr>
                        <a:t>Levosert</a:t>
                      </a:r>
                      <a:r>
                        <a:rPr lang="es-ES" sz="13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/>
                        </a:rPr>
                        <a:t>®</a:t>
                      </a: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1300" u="sng" dirty="0" err="1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6"/>
                        </a:rPr>
                        <a:t>Levosert</a:t>
                      </a:r>
                      <a:r>
                        <a:rPr lang="es-ES" sz="1300" u="sng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6"/>
                        </a:rPr>
                        <a:t> </a:t>
                      </a:r>
                      <a:r>
                        <a:rPr lang="es-ES" sz="1300" u="sng" dirty="0" err="1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6"/>
                        </a:rPr>
                        <a:t>One</a:t>
                      </a:r>
                      <a:r>
                        <a:rPr lang="es-ES" sz="1300" u="sng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6"/>
                        </a:rPr>
                        <a:t>®</a:t>
                      </a: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(52 mg)</a:t>
                      </a: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7"/>
                        </a:rPr>
                        <a:t>Kyleena</a:t>
                      </a:r>
                      <a:r>
                        <a:rPr lang="es-ES" sz="13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7"/>
                        </a:rPr>
                        <a:t>®</a:t>
                      </a: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(19,5 mg)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u="sng" dirty="0" err="1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8"/>
                        </a:rPr>
                        <a:t>Jaydess</a:t>
                      </a:r>
                      <a:r>
                        <a:rPr lang="es-ES" sz="1300" u="sng" dirty="0">
                          <a:solidFill>
                            <a:srgbClr val="0563C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8"/>
                        </a:rPr>
                        <a:t>®</a:t>
                      </a: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(13,5 mg)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 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Nova T 380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DIU Gold T (Cu 375+Au) normal, maxi, mini. 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DIU Áncora 375 Cu (Cu 375) normal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DIU Áncora 250 Cu (Cu 250) mini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DIU Áncora 375 Ag (Cu 375+Ag) normal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DIU </a:t>
                      </a:r>
                      <a:r>
                        <a:rPr lang="es-ES" sz="13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Novaplus</a:t>
                      </a: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 380 Cu (Cu380) normal, mini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DIU </a:t>
                      </a:r>
                      <a:r>
                        <a:rPr lang="en-US" sz="13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Novaplus</a:t>
                      </a: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 380 Ag (Cu 380+Ag) normal, maxi, mini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DIU </a:t>
                      </a:r>
                      <a:r>
                        <a:rPr lang="en-US" sz="13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Effi</a:t>
                      </a: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-T 380 standard, </a:t>
                      </a:r>
                      <a:r>
                        <a:rPr lang="en-US" sz="13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corto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DIU </a:t>
                      </a:r>
                      <a:r>
                        <a:rPr lang="es-ES" sz="13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Effi</a:t>
                      </a: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-load 375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Mona Lisa® Cu 375/375 SL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Mona Lisa® NT Cu 380 normal, mini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Mona Lisa® </a:t>
                      </a:r>
                      <a:r>
                        <a:rPr lang="en-US" sz="13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CuT</a:t>
                      </a: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380A QL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IUB (TM) </a:t>
                      </a:r>
                      <a:r>
                        <a:rPr lang="en-US" sz="13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Ballerine</a:t>
                      </a: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midi 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Inara</a:t>
                      </a: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Cu 375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Silverline</a:t>
                      </a: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Cu 380 Ag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DIU </a:t>
                      </a:r>
                      <a:r>
                        <a:rPr lang="es-ES" sz="13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Flexi</a:t>
                      </a: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-T 300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DIU Flexi-T +300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DIU Flexi-T+380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TCu</a:t>
                      </a: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380 Plus normal, maxi, mini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TCu</a:t>
                      </a:r>
                      <a:r>
                        <a:rPr lang="es-ES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375 Estándar</a:t>
                      </a:r>
                      <a:endParaRPr lang="es-ES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60538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5713802-EF70-4B30-9F4B-183918EE6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690072"/>
              </p:ext>
            </p:extLst>
          </p:nvPr>
        </p:nvGraphicFramePr>
        <p:xfrm>
          <a:off x="1121269" y="1154181"/>
          <a:ext cx="7886701" cy="936103"/>
        </p:xfrm>
        <a:graphic>
          <a:graphicData uri="http://schemas.openxmlformats.org/drawingml/2006/table">
            <a:tbl>
              <a:tblPr firstRow="1" firstCol="1" bandRow="1"/>
              <a:tblGrid>
                <a:gridCol w="2522858">
                  <a:extLst>
                    <a:ext uri="{9D8B030D-6E8A-4147-A177-3AD203B41FA5}">
                      <a16:colId xmlns:a16="http://schemas.microsoft.com/office/drawing/2014/main" val="1949697038"/>
                    </a:ext>
                  </a:extLst>
                </a:gridCol>
                <a:gridCol w="2396536">
                  <a:extLst>
                    <a:ext uri="{9D8B030D-6E8A-4147-A177-3AD203B41FA5}">
                      <a16:colId xmlns:a16="http://schemas.microsoft.com/office/drawing/2014/main" val="4210075651"/>
                    </a:ext>
                  </a:extLst>
                </a:gridCol>
                <a:gridCol w="2967307">
                  <a:extLst>
                    <a:ext uri="{9D8B030D-6E8A-4147-A177-3AD203B41FA5}">
                      <a16:colId xmlns:a16="http://schemas.microsoft.com/office/drawing/2014/main" val="2304421948"/>
                    </a:ext>
                  </a:extLst>
                </a:gridCol>
              </a:tblGrid>
              <a:tr h="936103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Gotham Narrow Bold"/>
                        </a:rPr>
                        <a:t>Implante subdérmico con                    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Gotham Narrow Bold"/>
                        </a:rPr>
                        <a:t>etonogestrel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Gotham Narrow Bold"/>
                        </a:rPr>
                        <a:t> 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340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Gotham Narrow Bold"/>
                        </a:rPr>
                        <a:t>DIU de </a:t>
                      </a:r>
                      <a:r>
                        <a:rPr lang="es-ES" sz="1400" b="1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Gotham Narrow Bold"/>
                        </a:rPr>
                        <a:t>levonorgestrel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340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Gotham Narrow Bold"/>
                        </a:rPr>
                        <a:t>DIU de cobre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340">
                        <a:alpha val="9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536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99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8AF3E-0D93-478B-AA9E-4015FC78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6632"/>
            <a:ext cx="7704856" cy="71571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s-ES" sz="4000" b="1" dirty="0">
                <a:solidFill>
                  <a:srgbClr val="FF0000"/>
                </a:solidFill>
              </a:rPr>
              <a:t>Características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8A0DD6-182D-42E3-B189-490C1D5CB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082" y="1121103"/>
            <a:ext cx="8151918" cy="5544616"/>
          </a:xfrm>
        </p:spPr>
        <p:txBody>
          <a:bodyPr/>
          <a:lstStyle/>
          <a:p>
            <a:pPr marL="0" indent="0" algn="just">
              <a:buNone/>
            </a:pPr>
            <a:endParaRPr lang="es-ES_trad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es-ES" sz="2000" dirty="0"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8DB84A7-6216-4BE8-91FC-4D6659F81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27695"/>
              </p:ext>
            </p:extLst>
          </p:nvPr>
        </p:nvGraphicFramePr>
        <p:xfrm>
          <a:off x="1187624" y="1105765"/>
          <a:ext cx="7704856" cy="5414532"/>
        </p:xfrm>
        <a:graphic>
          <a:graphicData uri="http://schemas.openxmlformats.org/drawingml/2006/table">
            <a:tbl>
              <a:tblPr firstRow="1" firstCol="1" bandRow="1"/>
              <a:tblGrid>
                <a:gridCol w="1596765">
                  <a:extLst>
                    <a:ext uri="{9D8B030D-6E8A-4147-A177-3AD203B41FA5}">
                      <a16:colId xmlns:a16="http://schemas.microsoft.com/office/drawing/2014/main" val="2362209947"/>
                    </a:ext>
                  </a:extLst>
                </a:gridCol>
                <a:gridCol w="1934306">
                  <a:extLst>
                    <a:ext uri="{9D8B030D-6E8A-4147-A177-3AD203B41FA5}">
                      <a16:colId xmlns:a16="http://schemas.microsoft.com/office/drawing/2014/main" val="1562616712"/>
                    </a:ext>
                  </a:extLst>
                </a:gridCol>
                <a:gridCol w="1931223">
                  <a:extLst>
                    <a:ext uri="{9D8B030D-6E8A-4147-A177-3AD203B41FA5}">
                      <a16:colId xmlns:a16="http://schemas.microsoft.com/office/drawing/2014/main" val="2369708174"/>
                    </a:ext>
                  </a:extLst>
                </a:gridCol>
                <a:gridCol w="2242562">
                  <a:extLst>
                    <a:ext uri="{9D8B030D-6E8A-4147-A177-3AD203B41FA5}">
                      <a16:colId xmlns:a16="http://schemas.microsoft.com/office/drawing/2014/main" val="1025573815"/>
                    </a:ext>
                  </a:extLst>
                </a:gridCol>
              </a:tblGrid>
              <a:tr h="411429"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ld"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3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ld"/>
                        </a:rPr>
                        <a:t>Implante subdérmico con                     etonogestrel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3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ld"/>
                        </a:rPr>
                        <a:t>DIU de levonorgestrel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3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ld"/>
                        </a:rPr>
                        <a:t>DIU de cobre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3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043287"/>
                  </a:ext>
                </a:extLst>
              </a:tr>
              <a:tr h="930115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s-ES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Mecanismo de acción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Aumenta la densidad del moco cervical. </a:t>
                      </a:r>
                      <a:endParaRPr lang="es-E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Atrofia del endometrio.</a:t>
                      </a:r>
                      <a:endParaRPr lang="es-E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Aumenta la densidad del moco cervical.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Atrofia del endometrio.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Efecto cuerpo extraño (</a:t>
                      </a:r>
                      <a:r>
                        <a:rPr lang="es-ES" sz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antiimplatación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) y respuesta inflamatoria reforzada por el cobre.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Efecto tóxico para gametos (espermicida).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542810"/>
                  </a:ext>
                </a:extLst>
              </a:tr>
              <a:tr h="33859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s-ES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Duración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3 años.</a:t>
                      </a:r>
                      <a:endParaRPr lang="es-E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3-8 años.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5 a 10 años.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450741"/>
                  </a:ext>
                </a:extLst>
              </a:tr>
              <a:tr h="702054">
                <a:tc>
                  <a:txBody>
                    <a:bodyPr/>
                    <a:lstStyle/>
                    <a:p>
                      <a:pPr algn="just">
                        <a:spcAft>
                          <a:spcPts val="200"/>
                        </a:spcAft>
                      </a:pPr>
                      <a:r>
                        <a:rPr lang="es-ES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Índice de Pearl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805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(Incidencia de embarazos no deseados durante el primer año de uso/100 mujeres)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0,05</a:t>
                      </a:r>
                      <a:endParaRPr lang="es-E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0,02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0,08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537820"/>
                  </a:ext>
                </a:extLst>
              </a:tr>
              <a:tr h="94606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s-ES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Efecto sobre el patrón                   de sangrado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Poco predecible y cambiante.</a:t>
                      </a:r>
                      <a:endParaRPr lang="es-E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Sangrado poco frecuente.</a:t>
                      </a:r>
                      <a:endParaRPr lang="es-E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Oligomenorrea, Amenorrea (20-40%). </a:t>
                      </a:r>
                      <a:endParaRPr lang="es-E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Reduce significativamente el sangrado menstrual pudiendo llegar a amenorrea en 5 dependiente de dosis de </a:t>
                      </a:r>
                      <a:r>
                        <a:rPr lang="es-ES" sz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levonorgestrel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 .  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Puede aumentar el sangrado y producir dismenorrea.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785675"/>
                  </a:ext>
                </a:extLst>
              </a:tr>
              <a:tr h="53776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s-ES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Efectos adversos                 hormonales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Pueden ocurrir.</a:t>
                      </a:r>
                      <a:endParaRPr lang="es-E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Pueden ocurrir.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No.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565545"/>
                  </a:ext>
                </a:extLst>
              </a:tr>
              <a:tr h="542986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s-ES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Reversibilidad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_tradnl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a 6 semanas tras la extracción del implante.</a:t>
                      </a:r>
                      <a:endParaRPr lang="es-E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Inmediata tras la extracción.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Inmediata tras la extracción.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164146"/>
                  </a:ext>
                </a:extLst>
              </a:tr>
              <a:tr h="995853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s-ES" sz="1200" b="1" dirty="0">
                          <a:solidFill>
                            <a:srgbClr val="EF33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Comentarios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Por la atrofia endometrial que produce  podría mejorar el dolor asociado a endometriosis y disminuir el sangrado menstrual.</a:t>
                      </a:r>
                      <a:endParaRPr lang="es-ES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Mirena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® y </a:t>
                      </a:r>
                      <a:r>
                        <a:rPr lang="es-ES" sz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Levosert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® puede emplearse en el tratamiento de: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. - </a:t>
                      </a:r>
                      <a:r>
                        <a:rPr lang="es-ES_tradnl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menorragia.</a:t>
                      </a:r>
                      <a:r>
                        <a:rPr lang="es-ES_tradnl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. - dismenorrea.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Gotham Narrow Book"/>
                        </a:rPr>
                        <a:t>Anticonceptivo de emergencia de gran efectividad.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s-ES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Existen evidencias de que reduce las tasas de cáncer cervical y endometrial.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367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03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DCDB2530-F404-4691-8184-97EE43DBA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940" y="188640"/>
            <a:ext cx="8070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EF33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Criterios de selección (OMS) (1)</a:t>
            </a:r>
            <a:endParaRPr kumimoji="0" lang="es-ES" altLang="es-ES" sz="3600" b="1" i="0" u="none" strike="noStrike" kern="1200" cap="none" spc="0" normalizeH="0" baseline="0" noProof="0" dirty="0">
              <a:ln>
                <a:noFill/>
              </a:ln>
              <a:solidFill>
                <a:srgbClr val="EF33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A5D36CD-F329-4605-878D-FFC19950A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216" y="1124744"/>
            <a:ext cx="529829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Normas para facilitar la selección 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anticonceptivos en distintas condiciones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médicas en las que puedan estar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contraindicados uno o más métodos.</a:t>
            </a:r>
            <a:r>
              <a:rPr kumimoji="0" lang="es-ES" alt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cada condición médica se le adjudica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una categoría del 1- 4: </a:t>
            </a:r>
            <a:endParaRPr kumimoji="0" lang="es-ES" altLang="es-ES" sz="16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16" descr="OMS_negro">
            <a:extLst>
              <a:ext uri="{FF2B5EF4-FFF2-40B4-BE49-F238E27FC236}">
                <a16:creationId xmlns:a16="http://schemas.microsoft.com/office/drawing/2014/main" id="{C7779524-2BA0-4877-818F-CEC808621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74309"/>
            <a:ext cx="11525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OMS">
            <a:extLst>
              <a:ext uri="{FF2B5EF4-FFF2-40B4-BE49-F238E27FC236}">
                <a16:creationId xmlns:a16="http://schemas.microsoft.com/office/drawing/2014/main" id="{53ABCC93-5E5E-4111-ABC8-BD2E54156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95365"/>
            <a:ext cx="2433457" cy="338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44">
            <a:extLst>
              <a:ext uri="{FF2B5EF4-FFF2-40B4-BE49-F238E27FC236}">
                <a16:creationId xmlns:a16="http://schemas.microsoft.com/office/drawing/2014/main" id="{DE89D2E4-54CF-4F79-A443-1ADA55014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260683"/>
              </p:ext>
            </p:extLst>
          </p:nvPr>
        </p:nvGraphicFramePr>
        <p:xfrm>
          <a:off x="1061940" y="3203301"/>
          <a:ext cx="5268572" cy="3376192"/>
        </p:xfrm>
        <a:graphic>
          <a:graphicData uri="http://schemas.openxmlformats.org/drawingml/2006/table">
            <a:tbl>
              <a:tblPr/>
              <a:tblGrid>
                <a:gridCol w="5268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4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1: Usar el método en cualquier circunstancia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2: En general usar el método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3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3: En general no recomendarlo, sólo si otros métodos más adecuados no están disponibles o no son aceptados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6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4: No usar el método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10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29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 bwMode="auto">
          <a:xfrm>
            <a:off x="1043608" y="116632"/>
            <a:ext cx="2701226" cy="2808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4000" b="1" dirty="0">
                <a:solidFill>
                  <a:srgbClr val="EF334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Criterios de selección (OMS) (2)</a:t>
            </a:r>
            <a:endParaRPr lang="es-ES" altLang="es-ES" sz="4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278097" y="6453336"/>
            <a:ext cx="1853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latin typeface="Arial Narrow" panose="020B0606020202030204" pitchFamily="34" charset="0"/>
                <a:hlinkClick r:id="rId3"/>
              </a:rPr>
              <a:t>Ver documento completo</a:t>
            </a:r>
            <a:r>
              <a:rPr lang="es-ES_tradnl" sz="1200" dirty="0">
                <a:latin typeface="Arial Narrow" panose="020B0606020202030204" pitchFamily="34" charset="0"/>
              </a:rPr>
              <a:t>.</a:t>
            </a:r>
            <a:endParaRPr lang="es-ES" sz="1200" dirty="0">
              <a:latin typeface="Arial Narrow" panose="020B06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9051"/>
          <a:stretch/>
        </p:blipFill>
        <p:spPr>
          <a:xfrm>
            <a:off x="3744834" y="0"/>
            <a:ext cx="5399166" cy="68321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TA2p0_Plantilla">
  <a:themeElements>
    <a:clrScheme name="Plantilla_BTA2p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FF0000"/>
      </a:folHlink>
    </a:clrScheme>
    <a:fontScheme name="Plantilla_BTA2p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BTA2p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2" id="{AF812AA8-A653-4F64-915E-69F5796EA201}" vid="{4F43C3CF-EEFB-4213-942B-D5FAB531E3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2022</Template>
  <TotalTime>3700</TotalTime>
  <Words>1798</Words>
  <Application>Microsoft Office PowerPoint</Application>
  <PresentationFormat>Presentación en pantalla (4:3)</PresentationFormat>
  <Paragraphs>222</Paragraphs>
  <Slides>16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Baskerville Old Face</vt:lpstr>
      <vt:lpstr>Browallia New</vt:lpstr>
      <vt:lpstr>Calibri</vt:lpstr>
      <vt:lpstr>Gotham Narrow Bold</vt:lpstr>
      <vt:lpstr>Gotham Narrow Book</vt:lpstr>
      <vt:lpstr>Times New Roman</vt:lpstr>
      <vt:lpstr>Wingdings</vt:lpstr>
      <vt:lpstr>BTA2p0_Plantilla</vt:lpstr>
      <vt:lpstr>Anticonceptivos reversibles de larga duración: selección y seguridad  BTA 2.0   2022; (03) </vt:lpstr>
      <vt:lpstr>Presentación de PowerPoint</vt:lpstr>
      <vt:lpstr>Definición</vt:lpstr>
      <vt:lpstr>Eficacia de anticonceptivos</vt:lpstr>
      <vt:lpstr>Implante subdérmico y DIU</vt:lpstr>
      <vt:lpstr>Disponibilidad en España</vt:lpstr>
      <vt:lpstr>Características</vt:lpstr>
      <vt:lpstr>Presentación de PowerPoint</vt:lpstr>
      <vt:lpstr>Criterios de selección (OMS) (2)</vt:lpstr>
      <vt:lpstr>Efectos adversos</vt:lpstr>
      <vt:lpstr>Tratamiento del las alteraciones de sangrado</vt:lpstr>
      <vt:lpstr>Asesoramiento anticipado (1) </vt:lpstr>
      <vt:lpstr>Asesoramiento anticipado (2)</vt:lpstr>
      <vt:lpstr>Puntos clave</vt:lpstr>
      <vt:lpstr>Bibliografía recomendada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ANTICONCEPCIÓN REVERSIBLE DE LARGA DURACIÓN: CARACTERÍSTICAS, SELECCIÓN Y SEGURIDAD  BTA 2.0   2022; (xx)</dc:title>
  <dc:creator>Estrella Martinez Saez</dc:creator>
  <cp:lastModifiedBy>CADIME</cp:lastModifiedBy>
  <cp:revision>136</cp:revision>
  <dcterms:created xsi:type="dcterms:W3CDTF">2022-10-19T10:53:10Z</dcterms:created>
  <dcterms:modified xsi:type="dcterms:W3CDTF">2023-01-18T10:33:39Z</dcterms:modified>
</cp:coreProperties>
</file>