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  <p:sldMasterId id="2147483694" r:id="rId2"/>
  </p:sldMasterIdLst>
  <p:notesMasterIdLst>
    <p:notesMasterId r:id="rId14"/>
  </p:notesMasterIdLst>
  <p:handoutMasterIdLst>
    <p:handoutMasterId r:id="rId15"/>
  </p:handoutMasterIdLst>
  <p:sldIdLst>
    <p:sldId id="291" r:id="rId3"/>
    <p:sldId id="290" r:id="rId4"/>
    <p:sldId id="284" r:id="rId5"/>
    <p:sldId id="286" r:id="rId6"/>
    <p:sldId id="287" r:id="rId7"/>
    <p:sldId id="288" r:id="rId8"/>
    <p:sldId id="289" r:id="rId9"/>
    <p:sldId id="283" r:id="rId10"/>
    <p:sldId id="275" r:id="rId11"/>
    <p:sldId id="276" r:id="rId12"/>
    <p:sldId id="277" r:id="rId13"/>
  </p:sldIdLst>
  <p:sldSz cx="10972800" cy="8229600" type="B4JIS"/>
  <p:notesSz cx="8229600" cy="146304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Baskerville Old Face" panose="02020602080505020303" pitchFamily="18" charset="0"/>
      <p:regular r:id="rId20"/>
    </p:embeddedFont>
    <p:embeddedFont>
      <p:font typeface="Century Schoolbook" panose="02040604050505020304" pitchFamily="18" charset="0"/>
      <p:regular r:id="rId21"/>
      <p:bold r:id="rId22"/>
      <p:italic r:id="rId23"/>
      <p:boldItalic r:id="rId24"/>
    </p:embeddedFont>
    <p:embeddedFont>
      <p:font typeface="Inter Medium" panose="020B0604020202020204" charset="0"/>
      <p:regular r:id="rId25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E5"/>
    <a:srgbClr val="DAFEE8"/>
    <a:srgbClr val="BEFED6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340" autoAdjust="0"/>
  </p:normalViewPr>
  <p:slideViewPr>
    <p:cSldViewPr snapToGrid="0" snapToObjects="1">
      <p:cViewPr varScale="1">
        <p:scale>
          <a:sx n="91" d="100"/>
          <a:sy n="91" d="100"/>
        </p:scale>
        <p:origin x="166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433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7C03DFE-6356-3043-D7D9-0EC5F16B3C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BA4C6D-A558-4B15-BAC9-827C7D9B57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3A4B8-EB3F-4E71-A48E-3887BE00B2CD}" type="datetimeFigureOut">
              <a:rPr lang="es-ES" smtClean="0"/>
              <a:t>12/05/2025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CC6478-8712-C02A-7982-F48B2C2B5F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52CC98-029B-FE4D-85FD-B17A56608D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9EA80-36F3-4AA5-8149-637115A5E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062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15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346836"/>
            <a:ext cx="8229600" cy="286512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322446"/>
            <a:ext cx="8229600" cy="1986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3177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380" y="438150"/>
            <a:ext cx="9464040" cy="159067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754380" y="2190750"/>
            <a:ext cx="9464040" cy="52216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927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852411" y="438150"/>
            <a:ext cx="2366010" cy="6974206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754381" y="438150"/>
            <a:ext cx="6915150" cy="69742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257928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997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346836"/>
            <a:ext cx="8229600" cy="2865120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322446"/>
            <a:ext cx="8229600" cy="1986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9270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380" y="438150"/>
            <a:ext cx="9464040" cy="159067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4380" y="2190750"/>
            <a:ext cx="946404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0061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8666" y="2051686"/>
            <a:ext cx="9464040" cy="3423284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48666" y="5507356"/>
            <a:ext cx="9464040" cy="1800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548640" indent="0">
              <a:buNone/>
              <a:defRPr sz="2400"/>
            </a:lvl2pPr>
            <a:lvl3pPr marL="1097280" indent="0">
              <a:buNone/>
              <a:defRPr sz="216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67830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380" y="438150"/>
            <a:ext cx="9464040" cy="159067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54380" y="2190750"/>
            <a:ext cx="464058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577840" y="2190750"/>
            <a:ext cx="464058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68088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286" y="438150"/>
            <a:ext cx="9464040" cy="159067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6286" y="2017396"/>
            <a:ext cx="4642484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56286" y="3006090"/>
            <a:ext cx="4642484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554980" y="2017396"/>
            <a:ext cx="4665346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554980" y="3006090"/>
            <a:ext cx="4665346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45259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380" y="438150"/>
            <a:ext cx="9464040" cy="159067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87114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98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380" y="438150"/>
            <a:ext cx="9464040" cy="159067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4380" y="2190750"/>
            <a:ext cx="946404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6185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286" y="548640"/>
            <a:ext cx="3539490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65346" y="1184911"/>
            <a:ext cx="5554980" cy="5848350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56286" y="2468880"/>
            <a:ext cx="3539490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75434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286" y="548640"/>
            <a:ext cx="3539490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65346" y="1184911"/>
            <a:ext cx="5554980" cy="5848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56286" y="2468880"/>
            <a:ext cx="3539490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51572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380" y="438150"/>
            <a:ext cx="9464040" cy="159067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754380" y="2190750"/>
            <a:ext cx="9464040" cy="52216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95668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852411" y="438150"/>
            <a:ext cx="2366010" cy="6974206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754381" y="438150"/>
            <a:ext cx="6915150" cy="69742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3295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8666" y="2051686"/>
            <a:ext cx="9464040" cy="3423284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48666" y="5507356"/>
            <a:ext cx="9464040" cy="1800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/>
            </a:lvl1pPr>
            <a:lvl2pPr marL="411480" indent="0">
              <a:buNone/>
              <a:defRPr sz="1800"/>
            </a:lvl2pPr>
            <a:lvl3pPr marL="822960" indent="0">
              <a:buNone/>
              <a:defRPr sz="162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1417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380" y="438150"/>
            <a:ext cx="9464040" cy="159067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54380" y="2190750"/>
            <a:ext cx="464058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577840" y="2190750"/>
            <a:ext cx="464058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9949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286" y="438150"/>
            <a:ext cx="9464040" cy="159067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6287" y="2017396"/>
            <a:ext cx="4642484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56287" y="3006090"/>
            <a:ext cx="4642484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554980" y="2017396"/>
            <a:ext cx="4665346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554980" y="3006090"/>
            <a:ext cx="4665346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0029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380" y="438150"/>
            <a:ext cx="9464040" cy="159067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3168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27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287" y="548640"/>
            <a:ext cx="3539490" cy="192024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65346" y="1184911"/>
            <a:ext cx="5554980" cy="5848350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56287" y="2468880"/>
            <a:ext cx="3539490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6870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287" y="548640"/>
            <a:ext cx="3539490" cy="192024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65346" y="1184911"/>
            <a:ext cx="5554980" cy="5848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56287" y="2468880"/>
            <a:ext cx="3539490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3320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276697" cy="8229600"/>
            <a:chOff x="0" y="0"/>
            <a:chExt cx="516" cy="4320"/>
          </a:xfrm>
        </p:grpSpPr>
        <p:sp>
          <p:nvSpPr>
            <p:cNvPr id="102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76" cy="43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" altLang="es-ES" sz="1620"/>
            </a:p>
          </p:txBody>
        </p:sp>
        <p:pic>
          <p:nvPicPr>
            <p:cNvPr id="1029" name="Picture 9" descr="logo_cadim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/>
            <a:stretch>
              <a:fillRect/>
            </a:stretch>
          </p:blipFill>
          <p:spPr bwMode="auto">
            <a:xfrm>
              <a:off x="0" y="0"/>
              <a:ext cx="516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Text Box 11"/>
            <p:cNvSpPr txBox="1">
              <a:spLocks noChangeArrowheads="1"/>
            </p:cNvSpPr>
            <p:nvPr/>
          </p:nvSpPr>
          <p:spPr bwMode="auto">
            <a:xfrm rot="16200000">
              <a:off x="-403" y="1298"/>
              <a:ext cx="1457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altLang="es-ES" sz="5400" i="1" dirty="0">
                  <a:solidFill>
                    <a:srgbClr val="F47881"/>
                  </a:solidFill>
                  <a:latin typeface="Baskerville Old Face" panose="02020602080505020303" pitchFamily="18" charset="0"/>
                </a:rPr>
                <a:t>BTA  </a:t>
              </a:r>
              <a:r>
                <a:rPr lang="es-ES" altLang="es-ES" sz="5400" dirty="0">
                  <a:solidFill>
                    <a:srgbClr val="EF3340"/>
                  </a:solidFill>
                  <a:latin typeface="Baskerville Old Face" panose="02020602080505020303" pitchFamily="18" charset="0"/>
                </a:rPr>
                <a:t>2.0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91477" y="6526771"/>
            <a:ext cx="2592288" cy="7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4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96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11480" algn="ctr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22960" algn="ctr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234440" algn="ctr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645920" algn="ctr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08610" indent="-308610" algn="l" rtl="0" eaLnBrk="1" fontAlgn="base" hangingPunct="1">
        <a:spcBef>
          <a:spcPct val="20000"/>
        </a:spcBef>
        <a:spcAft>
          <a:spcPct val="0"/>
        </a:spcAft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eaLnBrk="1" fontAlgn="base" hangingPunct="1">
        <a:spcBef>
          <a:spcPct val="20000"/>
        </a:spcBef>
        <a:spcAft>
          <a:spcPct val="0"/>
        </a:spcAft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spcBef>
          <a:spcPct val="20000"/>
        </a:spcBef>
        <a:spcAft>
          <a:spcPct val="0"/>
        </a:spcAft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spcBef>
          <a:spcPct val="20000"/>
        </a:spcBef>
        <a:spcAft>
          <a:spcPct val="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spcBef>
          <a:spcPct val="20000"/>
        </a:spcBef>
        <a:spcAft>
          <a:spcPct val="0"/>
        </a:spcAft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348448" cy="8229600"/>
            <a:chOff x="0" y="0"/>
            <a:chExt cx="545" cy="4320"/>
          </a:xfrm>
        </p:grpSpPr>
        <p:sp>
          <p:nvSpPr>
            <p:cNvPr id="102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76" cy="43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" altLang="es-ES" sz="2160"/>
            </a:p>
          </p:txBody>
        </p:sp>
        <p:pic>
          <p:nvPicPr>
            <p:cNvPr id="1029" name="Picture 9" descr="logo_cadim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/>
            <a:stretch>
              <a:fillRect/>
            </a:stretch>
          </p:blipFill>
          <p:spPr bwMode="auto">
            <a:xfrm>
              <a:off x="0" y="0"/>
              <a:ext cx="516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Text Box 11"/>
            <p:cNvSpPr txBox="1">
              <a:spLocks noChangeArrowheads="1"/>
            </p:cNvSpPr>
            <p:nvPr/>
          </p:nvSpPr>
          <p:spPr bwMode="auto">
            <a:xfrm rot="16200000">
              <a:off x="-605" y="1419"/>
              <a:ext cx="1860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altLang="es-ES" sz="6480" i="1" dirty="0">
                  <a:solidFill>
                    <a:srgbClr val="F47881"/>
                  </a:solidFill>
                  <a:latin typeface="Baskerville Old Face" panose="02020602080505020303" pitchFamily="18" charset="0"/>
                </a:rPr>
                <a:t>BTA  </a:t>
              </a:r>
              <a:r>
                <a:rPr lang="es-ES" altLang="es-ES" sz="6480" dirty="0">
                  <a:solidFill>
                    <a:srgbClr val="EF3340"/>
                  </a:solidFill>
                  <a:latin typeface="Baskerville Old Face" panose="02020602080505020303" pitchFamily="18" charset="0"/>
                </a:rPr>
                <a:t>2.0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91477" y="6526771"/>
            <a:ext cx="2592288" cy="7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5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8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548640" algn="ctr" rtl="0" eaLnBrk="1" fontAlgn="base" hangingPunct="1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097280" algn="ctr" rtl="0" eaLnBrk="1" fontAlgn="base" hangingPunct="1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645920" algn="ctr" rtl="0" eaLnBrk="1" fontAlgn="base" hangingPunct="1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194560" algn="ctr" rtl="0" eaLnBrk="1" fontAlgn="base" hangingPunct="1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411480" indent="-411480" algn="l" rtl="0" eaLnBrk="1" fontAlgn="base" hangingPunct="1">
        <a:spcBef>
          <a:spcPct val="20000"/>
        </a:spcBef>
        <a:spcAft>
          <a:spcPct val="0"/>
        </a:spcAft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eaLnBrk="1" fontAlgn="base" hangingPunct="1">
        <a:spcBef>
          <a:spcPct val="20000"/>
        </a:spcBef>
        <a:spcAft>
          <a:spcPct val="0"/>
        </a:spcAft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rtl="0" eaLnBrk="1" fontAlgn="base" hangingPunct="1">
        <a:spcBef>
          <a:spcPct val="20000"/>
        </a:spcBef>
        <a:spcAft>
          <a:spcPct val="0"/>
        </a:spcAft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rtl="0" eaLnBrk="1" fontAlgn="base" hangingPunct="1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9788701/" TargetMode="External"/><Relationship Id="rId2" Type="http://schemas.openxmlformats.org/officeDocument/2006/relationships/hyperlink" Target="https://pmc.ncbi.nlm.nih.gov/articles/PMC11540917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nidad.gob.es/gabinetePrensa/notaPrensa/pdf/Presc170225133233126.pdf" TargetMode="External"/><Relationship Id="rId4" Type="http://schemas.openxmlformats.org/officeDocument/2006/relationships/hyperlink" Target="https://gruposdetrabajo.sefh.es/gps/images/stories/publicaciones/dispositivos%20de%20inhalacion_gps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adime.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9BAC5-7FBE-A7AF-8B3E-7A361BD02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5B6512EB-12FE-D1E8-97C9-E8E661BB1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246" y="1"/>
            <a:ext cx="825055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1097280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200" i="1" dirty="0">
                <a:solidFill>
                  <a:srgbClr val="000000"/>
                </a:solidFill>
              </a:rPr>
              <a:t>Centro Andaluz de Documentación e Información de Medicamentos</a:t>
            </a:r>
          </a:p>
        </p:txBody>
      </p:sp>
      <p:grpSp>
        <p:nvGrpSpPr>
          <p:cNvPr id="2051" name="Group 6">
            <a:extLst>
              <a:ext uri="{FF2B5EF4-FFF2-40B4-BE49-F238E27FC236}">
                <a16:creationId xmlns:a16="http://schemas.microsoft.com/office/drawing/2014/main" id="{35EF0AA7-88C5-A173-593C-A7C9FCD64F35}"/>
              </a:ext>
            </a:extLst>
          </p:cNvPr>
          <p:cNvGrpSpPr>
            <a:grpSpLocks/>
          </p:cNvGrpSpPr>
          <p:nvPr/>
        </p:nvGrpSpPr>
        <p:grpSpPr bwMode="auto">
          <a:xfrm>
            <a:off x="1251586" y="7791450"/>
            <a:ext cx="9635490" cy="424815"/>
            <a:chOff x="567" y="4090"/>
            <a:chExt cx="5058" cy="223"/>
          </a:xfrm>
        </p:grpSpPr>
        <p:sp>
          <p:nvSpPr>
            <p:cNvPr id="2055" name="Text Box 7">
              <a:extLst>
                <a:ext uri="{FF2B5EF4-FFF2-40B4-BE49-F238E27FC236}">
                  <a16:creationId xmlns:a16="http://schemas.microsoft.com/office/drawing/2014/main" id="{4092C49D-4A06-BAB5-4F8B-452CFBBD3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4090"/>
              <a:ext cx="467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09728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s-ES" altLang="es-ES" sz="1080" dirty="0">
                  <a:solidFill>
                    <a:srgbClr val="000000"/>
                  </a:solidFill>
                </a:rPr>
                <a:t>Queda expresamente prohibida la reproducción de este documento con ánimo de lucro o fines comerciales. Cualquier transmisión, distribución, reproducción, almacenamiento, o modificación total o parcial, del contenido será de exclusiva responsabilidad de quien lo realice. </a:t>
              </a:r>
            </a:p>
          </p:txBody>
        </p:sp>
        <p:pic>
          <p:nvPicPr>
            <p:cNvPr id="2056" name="Picture 8" descr="88x31">
              <a:extLst>
                <a:ext uri="{FF2B5EF4-FFF2-40B4-BE49-F238E27FC236}">
                  <a16:creationId xmlns:a16="http://schemas.microsoft.com/office/drawing/2014/main" id="{58D39D31-A11F-B633-16F2-1E171DA5E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4110"/>
              <a:ext cx="38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2A8688F-35DC-36A3-E8F5-859424F6F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40" y="1345857"/>
            <a:ext cx="3961545" cy="43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636" tIns="54820" rIns="109636" bIns="548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097280">
              <a:spcAft>
                <a:spcPts val="0"/>
              </a:spcAft>
            </a:pPr>
            <a:r>
              <a:rPr lang="es-ES" sz="3200" b="1" dirty="0">
                <a:solidFill>
                  <a:srgbClr val="EF33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Actualización de los dispositivos </a:t>
            </a:r>
          </a:p>
          <a:p>
            <a:pPr defTabSz="1097280">
              <a:spcAft>
                <a:spcPts val="0"/>
              </a:spcAft>
            </a:pPr>
            <a:r>
              <a:rPr lang="es-ES" sz="3200" b="1" dirty="0">
                <a:solidFill>
                  <a:srgbClr val="EF33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de inhalación para asma y EPOC</a:t>
            </a:r>
            <a:endParaRPr lang="es-ES" altLang="es-ES" sz="3200" b="1" dirty="0">
              <a:solidFill>
                <a:srgbClr val="EF334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272E7C03-9A9F-CA84-2AD4-48557AD18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39" y="6517811"/>
            <a:ext cx="3961545" cy="51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636" tIns="54820" rIns="109636" bIns="548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097280">
              <a:spcBef>
                <a:spcPts val="720"/>
              </a:spcBef>
              <a:spcAft>
                <a:spcPts val="720"/>
              </a:spcAft>
            </a:pPr>
            <a:r>
              <a:rPr lang="es-ES" altLang="es-ES" sz="2400" i="1" dirty="0">
                <a:solidFill>
                  <a:srgbClr val="000000"/>
                </a:solidFill>
                <a:latin typeface="Century Schoolbook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BTA 2.0 </a:t>
            </a:r>
            <a:r>
              <a:rPr lang="es-ES" altLang="es-ES" sz="2400" dirty="0">
                <a:solidFill>
                  <a:srgbClr val="000000"/>
                </a:solidFill>
                <a:latin typeface="Century Schoolbook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2025;(02)</a:t>
            </a:r>
            <a:r>
              <a:rPr lang="es-ES" altLang="es-ES" sz="3840" dirty="0">
                <a:solidFill>
                  <a:srgbClr val="000000"/>
                </a:solidFill>
                <a:latin typeface="Century Schoolbook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es-ES" altLang="es-ES" sz="4320" dirty="0">
              <a:solidFill>
                <a:srgbClr val="000000"/>
              </a:solidFill>
              <a:latin typeface="Century Schoolbook" panose="0204060405050502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27ED5D-B4C4-955F-DE4E-20870906C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885" y="1345857"/>
            <a:ext cx="5675054" cy="567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8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93993" y="615211"/>
            <a:ext cx="8727370" cy="7776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636" tIns="54820" rIns="109636" bIns="548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_tradnl" altLang="es-ES" sz="4320" b="1" dirty="0">
                <a:solidFill>
                  <a:srgbClr val="EF3340"/>
                </a:solidFill>
              </a:rPr>
              <a:t>Bibliografía recomendada:</a:t>
            </a:r>
            <a:endParaRPr lang="es-ES" altLang="es-ES" sz="4320" b="1" dirty="0">
              <a:solidFill>
                <a:srgbClr val="EF334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46C8DE4-CB38-439C-8E73-D1835876D334}"/>
              </a:ext>
            </a:extLst>
          </p:cNvPr>
          <p:cNvSpPr txBox="1"/>
          <p:nvPr/>
        </p:nvSpPr>
        <p:spPr>
          <a:xfrm>
            <a:off x="1252329" y="1824429"/>
            <a:ext cx="9569034" cy="3595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dirty="0"/>
              <a:t>Rigby D. Inhaler device selection for people with asthma or chronic obstructive pulmonary disease. </a:t>
            </a:r>
            <a:r>
              <a:rPr lang="en-US" dirty="0">
                <a:hlinkClick r:id="rId2"/>
              </a:rPr>
              <a:t>Aust </a:t>
            </a:r>
            <a:r>
              <a:rPr lang="en-US" dirty="0" err="1">
                <a:hlinkClick r:id="rId2"/>
              </a:rPr>
              <a:t>Prescr</a:t>
            </a:r>
            <a:r>
              <a:rPr lang="es-ES" dirty="0">
                <a:hlinkClick r:id="rId2"/>
              </a:rPr>
              <a:t>. 2024; 47(5):140-147</a:t>
            </a:r>
            <a:r>
              <a:rPr lang="es-ES" dirty="0"/>
              <a:t>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dirty="0"/>
              <a:t>Garin N, Zarate-</a:t>
            </a:r>
            <a:r>
              <a:rPr lang="en-US" dirty="0" err="1"/>
              <a:t>Tamames</a:t>
            </a:r>
            <a:r>
              <a:rPr lang="en-US" dirty="0"/>
              <a:t> B, </a:t>
            </a:r>
            <a:r>
              <a:rPr lang="en-US" dirty="0" err="1"/>
              <a:t>Lertxundi</a:t>
            </a:r>
            <a:r>
              <a:rPr lang="en-US" dirty="0"/>
              <a:t> U, Martin da Silva I, Orive G, Crespo-Lessmann A, De la Rosa D. The environmental impact of inhalers: a framework for sustainable prescription practices in Spain. </a:t>
            </a:r>
            <a:r>
              <a:rPr lang="en-US" dirty="0">
                <a:hlinkClick r:id="rId3"/>
              </a:rPr>
              <a:t>Eur J Hosp Pharm. 2025:ejhpharm-2024-004402</a:t>
            </a:r>
            <a:r>
              <a:rPr lang="en-US" dirty="0"/>
              <a:t>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s-ES" dirty="0"/>
              <a:t>Grupo de productos sanitarios de la SEFH. Dispositivos y guía de administración vía inhalatoria. </a:t>
            </a:r>
            <a:r>
              <a:rPr lang="es-ES" dirty="0">
                <a:hlinkClick r:id="rId4"/>
              </a:rPr>
              <a:t>SEFH; 2017</a:t>
            </a:r>
            <a:r>
              <a:rPr lang="es-ES" dirty="0"/>
              <a:t>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s-ES" dirty="0">
                <a:latin typeface="+mj-lt"/>
              </a:rPr>
              <a:t>Prescripción sostenible de inhaladores: recomendaciones. </a:t>
            </a:r>
            <a:r>
              <a:rPr lang="es-ES" dirty="0">
                <a:latin typeface="+mj-lt"/>
                <a:hlinkClick r:id="rId5"/>
              </a:rPr>
              <a:t>Ministerio de Sanidad; 2025</a:t>
            </a:r>
            <a:r>
              <a:rPr lang="es-ES" dirty="0">
                <a:latin typeface="+mj-lt"/>
              </a:rPr>
              <a:t>.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612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1448" y="312420"/>
            <a:ext cx="9241407" cy="3543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636" tIns="54820" rIns="109636" bIns="548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ES" altLang="es-ES" sz="4800" b="1" dirty="0">
                <a:solidFill>
                  <a:srgbClr val="EF3340"/>
                </a:solidFill>
              </a:rPr>
              <a:t>Más información:</a:t>
            </a:r>
            <a:r>
              <a:rPr lang="es-ES" altLang="es-ES" b="1" dirty="0"/>
              <a:t> </a:t>
            </a:r>
          </a:p>
          <a:p>
            <a:pPr eaLnBrk="1" hangingPunct="1"/>
            <a:endParaRPr lang="es-ES" altLang="es-ES" i="1" dirty="0"/>
          </a:p>
          <a:p>
            <a:pPr eaLnBrk="1" hangingPunct="1"/>
            <a:endParaRPr lang="es-ES" altLang="es-ES" i="1" dirty="0"/>
          </a:p>
          <a:p>
            <a:pPr eaLnBrk="1" hangingPunct="1">
              <a:buFontTx/>
              <a:buNone/>
            </a:pPr>
            <a:r>
              <a:rPr lang="es-ES" altLang="es-ES" i="1" dirty="0"/>
              <a:t>		Bol Ter </a:t>
            </a:r>
            <a:r>
              <a:rPr lang="es-ES" altLang="es-ES" i="1" dirty="0" err="1"/>
              <a:t>Andal</a:t>
            </a:r>
            <a:r>
              <a:rPr lang="es-ES" altLang="es-ES" i="1" dirty="0"/>
              <a:t>. 2025; 40(02)</a:t>
            </a:r>
          </a:p>
          <a:p>
            <a:pPr eaLnBrk="1" hangingPunct="1">
              <a:buFontTx/>
              <a:buNone/>
            </a:pPr>
            <a:r>
              <a:rPr lang="es-ES" altLang="es-ES" dirty="0"/>
              <a:t>		</a:t>
            </a:r>
            <a:r>
              <a:rPr lang="es-ES" altLang="es-ES" dirty="0">
                <a:hlinkClick r:id="rId2"/>
              </a:rPr>
              <a:t>http://www.cadime.es/</a:t>
            </a:r>
            <a:r>
              <a:rPr lang="es-ES" altLang="es-ES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5313A3-6862-9976-38AD-029FAB4FC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114800"/>
            <a:ext cx="4639322" cy="3853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524029" y="495525"/>
            <a:ext cx="648072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22960" fontAlgn="base">
              <a:spcBef>
                <a:spcPct val="20000"/>
              </a:spcBef>
              <a:spcAft>
                <a:spcPct val="0"/>
              </a:spcAft>
            </a:pPr>
            <a:r>
              <a:rPr lang="es-ES" altLang="es-ES" sz="3240" b="1" i="1" dirty="0">
                <a:solidFill>
                  <a:srgbClr val="EF3340"/>
                </a:solidFill>
              </a:rPr>
              <a:t>Justificación:</a:t>
            </a:r>
            <a:endParaRPr lang="es-ES" altLang="es-ES" sz="3240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58205" y="5534340"/>
            <a:ext cx="8981180" cy="238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27" tIns="41115" rIns="82227" bIns="41115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08610" indent="-308610" algn="just" defTabSz="822960" fontAlgn="base">
              <a:spcBef>
                <a:spcPct val="20000"/>
              </a:spcBef>
              <a:spcAft>
                <a:spcPct val="0"/>
              </a:spcAft>
            </a:pPr>
            <a:r>
              <a:rPr lang="es-ES" altLang="es-ES" sz="3240" b="1" i="1" dirty="0">
                <a:solidFill>
                  <a:srgbClr val="EF3340"/>
                </a:solidFill>
              </a:rPr>
              <a:t>Objetivo:</a:t>
            </a:r>
            <a:endParaRPr lang="es-ES" altLang="es-ES" sz="1400" b="1" i="1" dirty="0">
              <a:solidFill>
                <a:srgbClr val="EF3340"/>
              </a:solidFill>
            </a:endParaRPr>
          </a:p>
          <a:p>
            <a:pPr marL="285750" indent="-285750" algn="just" defTabSz="623888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solidFill>
                  <a:srgbClr val="000000"/>
                </a:solidFill>
              </a:rPr>
              <a:t>Realizar una </a:t>
            </a:r>
            <a:r>
              <a:rPr lang="es-ES" altLang="es-ES" b="1" dirty="0">
                <a:solidFill>
                  <a:srgbClr val="000000"/>
                </a:solidFill>
              </a:rPr>
              <a:t>actualización de los fármacos disponibles</a:t>
            </a:r>
            <a:r>
              <a:rPr lang="es-ES" altLang="es-ES" dirty="0">
                <a:solidFill>
                  <a:srgbClr val="000000"/>
                </a:solidFill>
              </a:rPr>
              <a:t> para el tratamiento de asma y la EPOC, según los tipos de inhaladores comercializados. </a:t>
            </a:r>
          </a:p>
          <a:p>
            <a:pPr marL="285750" indent="-285750" algn="just" defTabSz="623888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solidFill>
                  <a:srgbClr val="000000"/>
                </a:solidFill>
              </a:rPr>
              <a:t>Asimismo, se incluye información sobre el </a:t>
            </a:r>
            <a:r>
              <a:rPr lang="es-ES" altLang="es-ES" b="1" dirty="0">
                <a:solidFill>
                  <a:srgbClr val="000000"/>
                </a:solidFill>
              </a:rPr>
              <a:t>impacto medioambiental</a:t>
            </a:r>
            <a:r>
              <a:rPr lang="es-ES" altLang="es-ES" dirty="0">
                <a:solidFill>
                  <a:srgbClr val="000000"/>
                </a:solidFill>
              </a:rPr>
              <a:t> en términos de huella de carbono.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C9D15F-E18E-2FD9-8268-8E4867B4BB3D}"/>
              </a:ext>
            </a:extLst>
          </p:cNvPr>
          <p:cNvSpPr txBox="1"/>
          <p:nvPr/>
        </p:nvSpPr>
        <p:spPr>
          <a:xfrm>
            <a:off x="1458205" y="1098676"/>
            <a:ext cx="9112827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8229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terapia inhalada es la vía principal para el tratamiento del asma y la EPOC. Se utilizan broncodilatadores y corticoesteroides con efecto local y rápido inicio de acción. </a:t>
            </a:r>
          </a:p>
          <a:p>
            <a:pPr marL="285750" indent="-285750" algn="just" defTabSz="8229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 de inhalación es fundamental para la eficacia del tratamiento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asegurando que el medicamento llegue adecuadamente a los pulmones. </a:t>
            </a:r>
          </a:p>
          <a:p>
            <a:pPr marL="285750" indent="-285750" algn="just" defTabSz="8229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 cuatro tipos principales de dispositivos: </a:t>
            </a:r>
          </a:p>
          <a:p>
            <a:pPr marL="742950" lvl="1" indent="-285750" algn="just" defTabSz="8229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inhaladores de cartucho presurizados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(ICP), </a:t>
            </a:r>
          </a:p>
          <a:p>
            <a:pPr marL="742950" lvl="1" indent="-285750" algn="just" defTabSz="8229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inhaladores de vapor suave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(IVS), </a:t>
            </a:r>
          </a:p>
          <a:p>
            <a:pPr marL="742950" lvl="1" indent="-285750" algn="just" defTabSz="8229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inhaladores de polvo seco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(DPI) y</a:t>
            </a:r>
          </a:p>
          <a:p>
            <a:pPr marL="742950" lvl="1" indent="-285750" algn="just" defTabSz="8229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nebulizadores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67B303A-17AF-4166-BD39-8CED2D0642C4}"/>
              </a:ext>
            </a:extLst>
          </p:cNvPr>
          <p:cNvSpPr/>
          <p:nvPr/>
        </p:nvSpPr>
        <p:spPr>
          <a:xfrm>
            <a:off x="1615491" y="409953"/>
            <a:ext cx="6037167" cy="1351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000" b="1" i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Inhaladores de Cartucho </a:t>
            </a:r>
            <a:r>
              <a:rPr lang="en-US" sz="4000" b="1" i="1" dirty="0" err="1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Presurizado</a:t>
            </a:r>
            <a:r>
              <a:rPr lang="en-US" sz="4000" b="1" i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8537052-6A4F-4451-999E-099C8132ED12}"/>
              </a:ext>
            </a:extLst>
          </p:cNvPr>
          <p:cNvSpPr/>
          <p:nvPr/>
        </p:nvSpPr>
        <p:spPr>
          <a:xfrm>
            <a:off x="1476614" y="2624769"/>
            <a:ext cx="9198332" cy="18645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50" dirty="0">
                <a:latin typeface="+mj-lt"/>
                <a:ea typeface="Overpass" pitchFamily="34" charset="-122"/>
                <a:cs typeface="Overpass" pitchFamily="34" charset="-120"/>
              </a:rPr>
              <a:t>Son los dispositivos más utilizados y pueden contener uno o varios principios activos en un cartucho metálico presurizado (con o sin espaciador)</a:t>
            </a:r>
            <a:r>
              <a:rPr lang="en-US" sz="1850" dirty="0">
                <a:latin typeface="+mj-lt"/>
                <a:ea typeface="Overpass" pitchFamily="34" charset="-122"/>
                <a:cs typeface="Overpass" pitchFamily="34" charset="-12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50" dirty="0">
                <a:latin typeface="+mj-lt"/>
                <a:ea typeface="Overpass" pitchFamily="34" charset="-122"/>
                <a:cs typeface="Overpass" pitchFamily="34" charset="-120"/>
              </a:rPr>
              <a:t>Los inhaladores ICP liberan un aerosol con partículas sólidas o disueltas, y una dosis controlada de fármaco con tamaños entre 1 y 8 µm</a:t>
            </a:r>
            <a:r>
              <a:rPr lang="en-US" sz="1850" dirty="0">
                <a:latin typeface="+mj-lt"/>
                <a:ea typeface="Overpass" pitchFamily="34" charset="-122"/>
                <a:cs typeface="Overpass" pitchFamily="34" charset="-120"/>
              </a:rPr>
              <a:t>.</a:t>
            </a:r>
            <a:endParaRPr lang="en-US" sz="1850" dirty="0">
              <a:latin typeface="+mj-lt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E1632663-7DD0-432C-86FB-86913C41A4FE}"/>
              </a:ext>
            </a:extLst>
          </p:cNvPr>
          <p:cNvSpPr/>
          <p:nvPr/>
        </p:nvSpPr>
        <p:spPr>
          <a:xfrm>
            <a:off x="1777570" y="3171453"/>
            <a:ext cx="34366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endParaRPr lang="en-US" sz="185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2AB3D8E-0C29-4F89-A269-39DBB29E47AC}"/>
              </a:ext>
            </a:extLst>
          </p:cNvPr>
          <p:cNvGrpSpPr/>
          <p:nvPr/>
        </p:nvGrpSpPr>
        <p:grpSpPr>
          <a:xfrm>
            <a:off x="1659723" y="4930061"/>
            <a:ext cx="1471449" cy="519328"/>
            <a:chOff x="1513490" y="4642128"/>
            <a:chExt cx="1471449" cy="519328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0F45AF79-2757-47BD-B4F3-F9197F7B87C9}"/>
                </a:ext>
              </a:extLst>
            </p:cNvPr>
            <p:cNvSpPr/>
            <p:nvPr/>
          </p:nvSpPr>
          <p:spPr>
            <a:xfrm>
              <a:off x="1513490" y="4642128"/>
              <a:ext cx="1471449" cy="519328"/>
            </a:xfrm>
            <a:prstGeom prst="roundRect">
              <a:avLst/>
            </a:prstGeom>
            <a:solidFill>
              <a:srgbClr val="00863D"/>
            </a:solidFill>
            <a:ln>
              <a:solidFill>
                <a:srgbClr val="00863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CDB21B8B-80B5-4C5A-A056-F52C4BFDFE8E}"/>
                </a:ext>
              </a:extLst>
            </p:cNvPr>
            <p:cNvSpPr txBox="1"/>
            <p:nvPr/>
          </p:nvSpPr>
          <p:spPr>
            <a:xfrm>
              <a:off x="1513490" y="4737811"/>
              <a:ext cx="1471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VENTAJAS</a:t>
              </a:r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66708B37-08D9-4471-BBC3-3F9EA3E912EA}"/>
              </a:ext>
            </a:extLst>
          </p:cNvPr>
          <p:cNvSpPr/>
          <p:nvPr/>
        </p:nvSpPr>
        <p:spPr>
          <a:xfrm>
            <a:off x="8358098" y="4939860"/>
            <a:ext cx="2269796" cy="5193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cap="all" dirty="0">
                <a:solidFill>
                  <a:schemeClr val="bg1"/>
                </a:solidFill>
              </a:rPr>
              <a:t>inconvenientes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67810A63-2362-4AE6-B5DC-9A75F7DB0420}"/>
              </a:ext>
            </a:extLst>
          </p:cNvPr>
          <p:cNvCxnSpPr>
            <a:cxnSpLocks/>
          </p:cNvCxnSpPr>
          <p:nvPr/>
        </p:nvCxnSpPr>
        <p:spPr>
          <a:xfrm>
            <a:off x="3131172" y="5191427"/>
            <a:ext cx="2912275" cy="0"/>
          </a:xfrm>
          <a:prstGeom prst="line">
            <a:avLst/>
          </a:prstGeom>
          <a:ln w="5715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74462078-3326-47D5-9BCC-B9AB4FDCA797}"/>
              </a:ext>
            </a:extLst>
          </p:cNvPr>
          <p:cNvCxnSpPr>
            <a:cxnSpLocks/>
          </p:cNvCxnSpPr>
          <p:nvPr/>
        </p:nvCxnSpPr>
        <p:spPr>
          <a:xfrm>
            <a:off x="6043447" y="5169842"/>
            <a:ext cx="0" cy="3059758"/>
          </a:xfrm>
          <a:prstGeom prst="line">
            <a:avLst/>
          </a:prstGeom>
          <a:ln w="5715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15A36A49-CB0A-4285-8DD1-027121FB15DB}"/>
              </a:ext>
            </a:extLst>
          </p:cNvPr>
          <p:cNvCxnSpPr>
            <a:cxnSpLocks/>
          </p:cNvCxnSpPr>
          <p:nvPr/>
        </p:nvCxnSpPr>
        <p:spPr>
          <a:xfrm>
            <a:off x="6195847" y="5201948"/>
            <a:ext cx="0" cy="30276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0FE3699-D30C-45AB-B46A-F8367DDF84CB}"/>
              </a:ext>
            </a:extLst>
          </p:cNvPr>
          <p:cNvCxnSpPr>
            <a:cxnSpLocks/>
          </p:cNvCxnSpPr>
          <p:nvPr/>
        </p:nvCxnSpPr>
        <p:spPr>
          <a:xfrm flipV="1">
            <a:off x="6167355" y="5191300"/>
            <a:ext cx="2184023" cy="8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0F232A3-865D-D888-F6FC-1529AD669554}"/>
              </a:ext>
            </a:extLst>
          </p:cNvPr>
          <p:cNvSpPr txBox="1"/>
          <p:nvPr/>
        </p:nvSpPr>
        <p:spPr>
          <a:xfrm>
            <a:off x="2409364" y="5605016"/>
            <a:ext cx="3368786" cy="584775"/>
          </a:xfrm>
          <a:prstGeom prst="rect">
            <a:avLst/>
          </a:prstGeom>
          <a:solidFill>
            <a:srgbClr val="DAFEE8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Disponible para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múltiples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medicamentos.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79441E-E4C6-DB93-C279-05B8F14B13D3}"/>
              </a:ext>
            </a:extLst>
          </p:cNvPr>
          <p:cNvSpPr txBox="1"/>
          <p:nvPr/>
        </p:nvSpPr>
        <p:spPr>
          <a:xfrm>
            <a:off x="2409364" y="6413632"/>
            <a:ext cx="3368786" cy="584775"/>
          </a:xfrm>
          <a:prstGeom prst="rect">
            <a:avLst/>
          </a:prstGeom>
          <a:solidFill>
            <a:srgbClr val="DAFEE8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Dosis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exacta e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independiente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de la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inhalación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4F238DC-73C8-18F9-7960-2E908FA4084A}"/>
              </a:ext>
            </a:extLst>
          </p:cNvPr>
          <p:cNvSpPr txBox="1"/>
          <p:nvPr/>
        </p:nvSpPr>
        <p:spPr>
          <a:xfrm>
            <a:off x="2399353" y="7365320"/>
            <a:ext cx="3368786" cy="338554"/>
          </a:xfrm>
          <a:prstGeom prst="rect">
            <a:avLst/>
          </a:prstGeom>
          <a:solidFill>
            <a:srgbClr val="DAFEE8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Pequeño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y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económico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E6C380B-346D-FA2F-C9BF-8FF8F874C2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r="52669" b="-1880"/>
          <a:stretch/>
        </p:blipFill>
        <p:spPr>
          <a:xfrm>
            <a:off x="1659723" y="5623335"/>
            <a:ext cx="651204" cy="65748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E1DA903-55F6-16E9-C3E1-B39074D242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r="52669" b="-1880"/>
          <a:stretch/>
        </p:blipFill>
        <p:spPr>
          <a:xfrm>
            <a:off x="1659723" y="6454765"/>
            <a:ext cx="651204" cy="65748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ED928E5-9C15-605B-B7E9-C5D4A3C758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r="52669" b="-1880"/>
          <a:stretch/>
        </p:blipFill>
        <p:spPr>
          <a:xfrm>
            <a:off x="1659723" y="7265553"/>
            <a:ext cx="651204" cy="657484"/>
          </a:xfrm>
          <a:prstGeom prst="rect">
            <a:avLst/>
          </a:prstGeom>
        </p:spPr>
      </p:pic>
      <p:sp>
        <p:nvSpPr>
          <p:cNvPr id="26" name="Text 5">
            <a:extLst>
              <a:ext uri="{FF2B5EF4-FFF2-40B4-BE49-F238E27FC236}">
                <a16:creationId xmlns:a16="http://schemas.microsoft.com/office/drawing/2014/main" id="{61519EA4-A510-8B1D-DAAF-B53665E10BE5}"/>
              </a:ext>
            </a:extLst>
          </p:cNvPr>
          <p:cNvSpPr/>
          <p:nvPr/>
        </p:nvSpPr>
        <p:spPr>
          <a:xfrm>
            <a:off x="6437583" y="5630822"/>
            <a:ext cx="3368783" cy="652309"/>
          </a:xfrm>
          <a:prstGeom prst="rect">
            <a:avLst/>
          </a:prstGeom>
          <a:solidFill>
            <a:srgbClr val="FFE5E5"/>
          </a:solidFill>
          <a:ln/>
        </p:spPr>
        <p:txBody>
          <a:bodyPr wrap="square" lIns="0" tIns="0" rIns="0" bIns="0" rtlCol="0" anchor="t"/>
          <a:lstStyle/>
          <a:p>
            <a:pPr defTabSz="539750"/>
            <a:r>
              <a:rPr lang="es-ES" sz="1600" dirty="0">
                <a:solidFill>
                  <a:srgbClr val="464646"/>
                </a:solidFill>
                <a:ea typeface="Inter Medium" pitchFamily="34" charset="-122"/>
              </a:rPr>
              <a:t>Requieren coordinación entre pulsación e inhalación.</a:t>
            </a:r>
          </a:p>
        </p:txBody>
      </p:sp>
      <p:sp>
        <p:nvSpPr>
          <p:cNvPr id="27" name="Text 5">
            <a:extLst>
              <a:ext uri="{FF2B5EF4-FFF2-40B4-BE49-F238E27FC236}">
                <a16:creationId xmlns:a16="http://schemas.microsoft.com/office/drawing/2014/main" id="{DCF0FE35-5A6B-D134-E3E9-BBBF041D6285}"/>
              </a:ext>
            </a:extLst>
          </p:cNvPr>
          <p:cNvSpPr/>
          <p:nvPr/>
        </p:nvSpPr>
        <p:spPr>
          <a:xfrm>
            <a:off x="6454258" y="6534960"/>
            <a:ext cx="3368783" cy="359884"/>
          </a:xfrm>
          <a:prstGeom prst="rect">
            <a:avLst/>
          </a:prstGeom>
          <a:solidFill>
            <a:srgbClr val="FFE5E5"/>
          </a:solidFill>
          <a:ln/>
        </p:spPr>
        <p:txBody>
          <a:bodyPr wrap="square" lIns="0" tIns="0" rIns="0" bIns="0" rtlCol="0" anchor="t"/>
          <a:lstStyle/>
          <a:p>
            <a:pPr defTabSz="539750"/>
            <a:r>
              <a:rPr lang="es-ES" sz="1600" dirty="0">
                <a:solidFill>
                  <a:srgbClr val="464646"/>
                </a:solidFill>
                <a:ea typeface="Inter Medium" pitchFamily="34" charset="-122"/>
              </a:rPr>
              <a:t>Alto depósito orofaríngeo.</a:t>
            </a:r>
          </a:p>
        </p:txBody>
      </p:sp>
      <p:sp>
        <p:nvSpPr>
          <p:cNvPr id="28" name="Text 5">
            <a:extLst>
              <a:ext uri="{FF2B5EF4-FFF2-40B4-BE49-F238E27FC236}">
                <a16:creationId xmlns:a16="http://schemas.microsoft.com/office/drawing/2014/main" id="{63BFB444-7EA4-5DD1-A110-526AF6ECC561}"/>
              </a:ext>
            </a:extLst>
          </p:cNvPr>
          <p:cNvSpPr/>
          <p:nvPr/>
        </p:nvSpPr>
        <p:spPr>
          <a:xfrm>
            <a:off x="6437583" y="7253560"/>
            <a:ext cx="3368783" cy="557336"/>
          </a:xfrm>
          <a:prstGeom prst="rect">
            <a:avLst/>
          </a:prstGeom>
          <a:solidFill>
            <a:srgbClr val="FFE5E5"/>
          </a:solidFill>
          <a:ln/>
        </p:spPr>
        <p:txBody>
          <a:bodyPr wrap="square" lIns="0" tIns="0" rIns="0" bIns="0" rtlCol="0" anchor="t"/>
          <a:lstStyle/>
          <a:p>
            <a:pPr defTabSz="539750"/>
            <a:r>
              <a:rPr lang="es-ES" sz="1600" dirty="0">
                <a:solidFill>
                  <a:srgbClr val="464646"/>
                </a:solidFill>
                <a:ea typeface="Inter Medium" pitchFamily="34" charset="-122"/>
              </a:rPr>
              <a:t>Contiene propelente (impacto medioambiental.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0A292F5-AA36-4D9B-558C-AE9DD377F8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004"/>
          <a:stretch/>
        </p:blipFill>
        <p:spPr>
          <a:xfrm>
            <a:off x="9971798" y="5629658"/>
            <a:ext cx="672770" cy="657484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AAA14A28-3F3C-E697-6B92-6A456905D8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004"/>
          <a:stretch/>
        </p:blipFill>
        <p:spPr>
          <a:xfrm>
            <a:off x="9971798" y="6430285"/>
            <a:ext cx="672770" cy="65748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FAF1D71-C6BE-BCC3-F5A6-CDEFB6AC4F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004"/>
          <a:stretch/>
        </p:blipFill>
        <p:spPr>
          <a:xfrm>
            <a:off x="9955124" y="7265553"/>
            <a:ext cx="672770" cy="6574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2B7CE18-EB9C-79A0-9885-47246DC00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974" y="112117"/>
            <a:ext cx="2710071" cy="22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9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67B303A-17AF-4166-BD39-8CED2D0642C4}"/>
              </a:ext>
            </a:extLst>
          </p:cNvPr>
          <p:cNvSpPr/>
          <p:nvPr/>
        </p:nvSpPr>
        <p:spPr>
          <a:xfrm>
            <a:off x="1600457" y="616324"/>
            <a:ext cx="6037167" cy="1351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000" b="1" i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Inhaladores de Vapor </a:t>
            </a:r>
          </a:p>
          <a:p>
            <a:pPr marL="0" indent="0" algn="ctr">
              <a:lnSpc>
                <a:spcPts val="5500"/>
              </a:lnSpc>
              <a:buNone/>
            </a:pPr>
            <a:r>
              <a:rPr lang="en-US" sz="4000" b="1" i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Suave</a:t>
            </a: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8537052-6A4F-4451-999E-099C8132ED12}"/>
              </a:ext>
            </a:extLst>
          </p:cNvPr>
          <p:cNvSpPr/>
          <p:nvPr/>
        </p:nvSpPr>
        <p:spPr>
          <a:xfrm>
            <a:off x="1681496" y="2701729"/>
            <a:ext cx="5956128" cy="1481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50" dirty="0">
                <a:latin typeface="+mj-lt"/>
                <a:ea typeface="Overpass" pitchFamily="34" charset="-122"/>
                <a:cs typeface="Overpass" pitchFamily="34" charset="-120"/>
              </a:rPr>
              <a:t>El fármaco se encuentra en disolución en un cartucho y se libera como niebla fina mediante la energía generada por un resorte</a:t>
            </a:r>
            <a:r>
              <a:rPr lang="en-US" sz="1850" dirty="0">
                <a:latin typeface="+mj-lt"/>
                <a:ea typeface="Overpass" pitchFamily="34" charset="-122"/>
                <a:cs typeface="Overpass" pitchFamily="34" charset="-120"/>
              </a:rPr>
              <a:t>.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2AB3D8E-0C29-4F89-A269-39DBB29E47AC}"/>
              </a:ext>
            </a:extLst>
          </p:cNvPr>
          <p:cNvGrpSpPr/>
          <p:nvPr/>
        </p:nvGrpSpPr>
        <p:grpSpPr>
          <a:xfrm>
            <a:off x="1659723" y="4930061"/>
            <a:ext cx="1471449" cy="519328"/>
            <a:chOff x="1513490" y="4642128"/>
            <a:chExt cx="1471449" cy="519328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0F45AF79-2757-47BD-B4F3-F9197F7B87C9}"/>
                </a:ext>
              </a:extLst>
            </p:cNvPr>
            <p:cNvSpPr/>
            <p:nvPr/>
          </p:nvSpPr>
          <p:spPr>
            <a:xfrm>
              <a:off x="1513490" y="4642128"/>
              <a:ext cx="1471449" cy="519328"/>
            </a:xfrm>
            <a:prstGeom prst="roundRect">
              <a:avLst/>
            </a:prstGeom>
            <a:solidFill>
              <a:srgbClr val="00863D"/>
            </a:solidFill>
            <a:ln>
              <a:solidFill>
                <a:srgbClr val="00863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CDB21B8B-80B5-4C5A-A056-F52C4BFDFE8E}"/>
                </a:ext>
              </a:extLst>
            </p:cNvPr>
            <p:cNvSpPr txBox="1"/>
            <p:nvPr/>
          </p:nvSpPr>
          <p:spPr>
            <a:xfrm>
              <a:off x="1513490" y="4737811"/>
              <a:ext cx="1471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VENTAJAS</a:t>
              </a:r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66708B37-08D9-4471-BBC3-3F9EA3E912EA}"/>
              </a:ext>
            </a:extLst>
          </p:cNvPr>
          <p:cNvSpPr/>
          <p:nvPr/>
        </p:nvSpPr>
        <p:spPr>
          <a:xfrm>
            <a:off x="8358098" y="4939860"/>
            <a:ext cx="2269796" cy="5193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cap="all" dirty="0">
                <a:solidFill>
                  <a:schemeClr val="bg1"/>
                </a:solidFill>
              </a:rPr>
              <a:t>inconvenientes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67810A63-2362-4AE6-B5DC-9A75F7DB0420}"/>
              </a:ext>
            </a:extLst>
          </p:cNvPr>
          <p:cNvCxnSpPr>
            <a:cxnSpLocks/>
          </p:cNvCxnSpPr>
          <p:nvPr/>
        </p:nvCxnSpPr>
        <p:spPr>
          <a:xfrm>
            <a:off x="3131172" y="5191427"/>
            <a:ext cx="2912275" cy="0"/>
          </a:xfrm>
          <a:prstGeom prst="line">
            <a:avLst/>
          </a:prstGeom>
          <a:ln w="5715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74462078-3326-47D5-9BCC-B9AB4FDCA797}"/>
              </a:ext>
            </a:extLst>
          </p:cNvPr>
          <p:cNvCxnSpPr>
            <a:cxnSpLocks/>
          </p:cNvCxnSpPr>
          <p:nvPr/>
        </p:nvCxnSpPr>
        <p:spPr>
          <a:xfrm>
            <a:off x="6043447" y="5169842"/>
            <a:ext cx="0" cy="3059758"/>
          </a:xfrm>
          <a:prstGeom prst="line">
            <a:avLst/>
          </a:prstGeom>
          <a:ln w="5715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15A36A49-CB0A-4285-8DD1-027121FB15DB}"/>
              </a:ext>
            </a:extLst>
          </p:cNvPr>
          <p:cNvCxnSpPr>
            <a:cxnSpLocks/>
          </p:cNvCxnSpPr>
          <p:nvPr/>
        </p:nvCxnSpPr>
        <p:spPr>
          <a:xfrm>
            <a:off x="6195847" y="5201948"/>
            <a:ext cx="0" cy="30276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0FE3699-D30C-45AB-B46A-F8367DDF84CB}"/>
              </a:ext>
            </a:extLst>
          </p:cNvPr>
          <p:cNvCxnSpPr>
            <a:cxnSpLocks/>
          </p:cNvCxnSpPr>
          <p:nvPr/>
        </p:nvCxnSpPr>
        <p:spPr>
          <a:xfrm flipV="1">
            <a:off x="6167355" y="5191300"/>
            <a:ext cx="2184023" cy="8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94C3C7CE-CCE7-4E6A-9BB7-1BC6EA6C9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5" t="6230" r="25671" b="5618"/>
          <a:stretch/>
        </p:blipFill>
        <p:spPr>
          <a:xfrm>
            <a:off x="8246237" y="135270"/>
            <a:ext cx="2493517" cy="337715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EFE74BB-0639-5E9F-9D57-4117BC6843BE}"/>
              </a:ext>
            </a:extLst>
          </p:cNvPr>
          <p:cNvSpPr txBox="1"/>
          <p:nvPr/>
        </p:nvSpPr>
        <p:spPr>
          <a:xfrm>
            <a:off x="2393944" y="5636627"/>
            <a:ext cx="3368786" cy="584775"/>
          </a:xfrm>
          <a:prstGeom prst="rect">
            <a:avLst/>
          </a:prstGeom>
          <a:solidFill>
            <a:srgbClr val="DAFEE8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Requiere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una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menor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coordinación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entre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pulsación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e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inhalación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9A6DFD-2A93-D824-E61B-DE2ECAEF0F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52669" b="-1880"/>
          <a:stretch/>
        </p:blipFill>
        <p:spPr>
          <a:xfrm>
            <a:off x="1659723" y="5623335"/>
            <a:ext cx="651204" cy="65748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1511D5E-7CDB-0A06-CC9D-F0DB31065423}"/>
              </a:ext>
            </a:extLst>
          </p:cNvPr>
          <p:cNvSpPr txBox="1"/>
          <p:nvPr/>
        </p:nvSpPr>
        <p:spPr>
          <a:xfrm>
            <a:off x="2409364" y="6581795"/>
            <a:ext cx="3368786" cy="338554"/>
          </a:xfrm>
          <a:prstGeom prst="rect">
            <a:avLst/>
          </a:prstGeom>
          <a:solidFill>
            <a:srgbClr val="DAFEE8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Indicador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de Contador de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dosis</a:t>
            </a:r>
            <a:endParaRPr lang="en-US" sz="1600" dirty="0">
              <a:solidFill>
                <a:srgbClr val="464646"/>
              </a:solidFill>
              <a:ea typeface="Inter Medium" pitchFamily="34" charset="-122"/>
              <a:cs typeface="Inter Medium" pitchFamily="34" charset="-12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B3C6270-DD5F-8539-F681-E518FC01DB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52669" b="-1880"/>
          <a:stretch/>
        </p:blipFill>
        <p:spPr>
          <a:xfrm>
            <a:off x="1659723" y="6454765"/>
            <a:ext cx="651204" cy="65748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81550B6-B08C-EAD1-E274-C2C4EC47BE51}"/>
              </a:ext>
            </a:extLst>
          </p:cNvPr>
          <p:cNvSpPr txBox="1"/>
          <p:nvPr/>
        </p:nvSpPr>
        <p:spPr>
          <a:xfrm>
            <a:off x="2399353" y="7155120"/>
            <a:ext cx="3368786" cy="830997"/>
          </a:xfrm>
          <a:prstGeom prst="rect">
            <a:avLst/>
          </a:prstGeom>
          <a:solidFill>
            <a:srgbClr val="DAFEE8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No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contiene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propelente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y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el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dispositivo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puede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reutilizarse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sustituyendo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el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cartucho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6327A25-FF5D-2DA9-A5C3-C7286836BB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52669" b="-1880"/>
          <a:stretch/>
        </p:blipFill>
        <p:spPr>
          <a:xfrm>
            <a:off x="1659723" y="7265553"/>
            <a:ext cx="651204" cy="657484"/>
          </a:xfrm>
          <a:prstGeom prst="rect">
            <a:avLst/>
          </a:prstGeom>
        </p:spPr>
      </p:pic>
      <p:sp>
        <p:nvSpPr>
          <p:cNvPr id="20" name="Text 5">
            <a:extLst>
              <a:ext uri="{FF2B5EF4-FFF2-40B4-BE49-F238E27FC236}">
                <a16:creationId xmlns:a16="http://schemas.microsoft.com/office/drawing/2014/main" id="{4280C320-BB30-6E03-4C01-0D7AD952731A}"/>
              </a:ext>
            </a:extLst>
          </p:cNvPr>
          <p:cNvSpPr/>
          <p:nvPr/>
        </p:nvSpPr>
        <p:spPr>
          <a:xfrm>
            <a:off x="6420909" y="5630822"/>
            <a:ext cx="3368783" cy="652309"/>
          </a:xfrm>
          <a:prstGeom prst="rect">
            <a:avLst/>
          </a:prstGeom>
          <a:solidFill>
            <a:srgbClr val="FFE5E5"/>
          </a:solidFill>
          <a:ln/>
        </p:spPr>
        <p:txBody>
          <a:bodyPr wrap="square" lIns="0" tIns="0" rIns="0" bIns="0" rtlCol="0" anchor="t"/>
          <a:lstStyle/>
          <a:p>
            <a:pPr defTabSz="539750"/>
            <a:r>
              <a:rPr lang="es-ES" sz="1600" dirty="0">
                <a:solidFill>
                  <a:srgbClr val="464646"/>
                </a:solidFill>
                <a:ea typeface="Inter Medium" pitchFamily="34" charset="-122"/>
              </a:rPr>
              <a:t>En algunos pacientes, puede ser difícil cargar la dosis.</a:t>
            </a:r>
          </a:p>
        </p:txBody>
      </p:sp>
      <p:sp>
        <p:nvSpPr>
          <p:cNvPr id="25" name="Text 5">
            <a:extLst>
              <a:ext uri="{FF2B5EF4-FFF2-40B4-BE49-F238E27FC236}">
                <a16:creationId xmlns:a16="http://schemas.microsoft.com/office/drawing/2014/main" id="{8F49C464-B27C-6105-2308-5678D65399F9}"/>
              </a:ext>
            </a:extLst>
          </p:cNvPr>
          <p:cNvSpPr/>
          <p:nvPr/>
        </p:nvSpPr>
        <p:spPr>
          <a:xfrm>
            <a:off x="6437584" y="6534960"/>
            <a:ext cx="3368783" cy="359884"/>
          </a:xfrm>
          <a:prstGeom prst="rect">
            <a:avLst/>
          </a:prstGeom>
          <a:solidFill>
            <a:srgbClr val="FFE5E5"/>
          </a:solidFill>
          <a:ln/>
        </p:spPr>
        <p:txBody>
          <a:bodyPr wrap="square" lIns="0" tIns="0" rIns="0" bIns="0" rtlCol="0" anchor="t"/>
          <a:lstStyle/>
          <a:p>
            <a:pPr defTabSz="539750"/>
            <a:r>
              <a:rPr lang="es-ES" sz="1600" dirty="0">
                <a:solidFill>
                  <a:srgbClr val="464646"/>
                </a:solidFill>
                <a:ea typeface="Inter Medium" pitchFamily="34" charset="-122"/>
              </a:rPr>
              <a:t>Pocos fármacos disponibles.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DF68EB06-B80B-269D-D68E-20F41507E0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004"/>
          <a:stretch/>
        </p:blipFill>
        <p:spPr>
          <a:xfrm>
            <a:off x="9955124" y="5629658"/>
            <a:ext cx="672770" cy="65748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2523B6CA-1BD5-CA53-D8F9-43474800BC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004"/>
          <a:stretch/>
        </p:blipFill>
        <p:spPr>
          <a:xfrm>
            <a:off x="9955124" y="6430285"/>
            <a:ext cx="672770" cy="6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8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67B303A-17AF-4166-BD39-8CED2D0642C4}"/>
              </a:ext>
            </a:extLst>
          </p:cNvPr>
          <p:cNvSpPr/>
          <p:nvPr/>
        </p:nvSpPr>
        <p:spPr>
          <a:xfrm>
            <a:off x="1518210" y="405682"/>
            <a:ext cx="5324024" cy="1351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000" b="1" i="1" dirty="0" err="1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Inhaladores</a:t>
            </a:r>
            <a:r>
              <a:rPr lang="en-US" sz="4000" b="1" i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   </a:t>
            </a:r>
            <a:r>
              <a:rPr lang="en-US" sz="4000" b="1" i="1" dirty="0" err="1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Polvo</a:t>
            </a:r>
            <a:r>
              <a:rPr lang="en-US" sz="4000" b="1" i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</a:t>
            </a:r>
            <a:endParaRPr lang="en-US" sz="4000" b="1" i="1" dirty="0">
              <a:solidFill>
                <a:srgbClr val="EF3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8537052-6A4F-4451-999E-099C8132ED12}"/>
              </a:ext>
            </a:extLst>
          </p:cNvPr>
          <p:cNvSpPr/>
          <p:nvPr/>
        </p:nvSpPr>
        <p:spPr>
          <a:xfrm>
            <a:off x="1716749" y="2734491"/>
            <a:ext cx="8529996" cy="1510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50" dirty="0">
                <a:latin typeface="+mj-lt"/>
                <a:ea typeface="Overpass" pitchFamily="34" charset="-122"/>
                <a:cs typeface="Overpass" pitchFamily="34" charset="-120"/>
              </a:rPr>
              <a:t>El fármaco se libera como polvo micronizado activado por el flujo inspiratorio del paciente, generando dispersiones de tamaño de partícula comprendido entre 1-5 µm</a:t>
            </a:r>
            <a:r>
              <a:rPr lang="en-US" sz="1850" dirty="0">
                <a:latin typeface="+mj-lt"/>
                <a:ea typeface="Overpass" pitchFamily="34" charset="-122"/>
                <a:cs typeface="Overpass" pitchFamily="34" charset="-120"/>
              </a:rPr>
              <a:t>.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2AB3D8E-0C29-4F89-A269-39DBB29E47AC}"/>
              </a:ext>
            </a:extLst>
          </p:cNvPr>
          <p:cNvGrpSpPr/>
          <p:nvPr/>
        </p:nvGrpSpPr>
        <p:grpSpPr>
          <a:xfrm>
            <a:off x="1659723" y="4930061"/>
            <a:ext cx="1471449" cy="519328"/>
            <a:chOff x="1513490" y="4642128"/>
            <a:chExt cx="1471449" cy="519328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0F45AF79-2757-47BD-B4F3-F9197F7B87C9}"/>
                </a:ext>
              </a:extLst>
            </p:cNvPr>
            <p:cNvSpPr/>
            <p:nvPr/>
          </p:nvSpPr>
          <p:spPr>
            <a:xfrm>
              <a:off x="1513490" y="4642128"/>
              <a:ext cx="1471449" cy="519328"/>
            </a:xfrm>
            <a:prstGeom prst="roundRect">
              <a:avLst/>
            </a:prstGeom>
            <a:solidFill>
              <a:srgbClr val="00863D"/>
            </a:solidFill>
            <a:ln>
              <a:solidFill>
                <a:srgbClr val="00863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CDB21B8B-80B5-4C5A-A056-F52C4BFDFE8E}"/>
                </a:ext>
              </a:extLst>
            </p:cNvPr>
            <p:cNvSpPr txBox="1"/>
            <p:nvPr/>
          </p:nvSpPr>
          <p:spPr>
            <a:xfrm>
              <a:off x="1513490" y="4737811"/>
              <a:ext cx="1471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VENTAJAS</a:t>
              </a:r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66708B37-08D9-4471-BBC3-3F9EA3E912EA}"/>
              </a:ext>
            </a:extLst>
          </p:cNvPr>
          <p:cNvSpPr/>
          <p:nvPr/>
        </p:nvSpPr>
        <p:spPr>
          <a:xfrm>
            <a:off x="8358098" y="4939860"/>
            <a:ext cx="2269796" cy="5193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cap="all" dirty="0">
                <a:solidFill>
                  <a:schemeClr val="bg1"/>
                </a:solidFill>
              </a:rPr>
              <a:t>inconvenientes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67810A63-2362-4AE6-B5DC-9A75F7DB0420}"/>
              </a:ext>
            </a:extLst>
          </p:cNvPr>
          <p:cNvCxnSpPr>
            <a:cxnSpLocks/>
          </p:cNvCxnSpPr>
          <p:nvPr/>
        </p:nvCxnSpPr>
        <p:spPr>
          <a:xfrm>
            <a:off x="3131172" y="5191427"/>
            <a:ext cx="2912275" cy="0"/>
          </a:xfrm>
          <a:prstGeom prst="line">
            <a:avLst/>
          </a:prstGeom>
          <a:ln w="5715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74462078-3326-47D5-9BCC-B9AB4FDCA797}"/>
              </a:ext>
            </a:extLst>
          </p:cNvPr>
          <p:cNvCxnSpPr>
            <a:cxnSpLocks/>
          </p:cNvCxnSpPr>
          <p:nvPr/>
        </p:nvCxnSpPr>
        <p:spPr>
          <a:xfrm>
            <a:off x="6043447" y="5169842"/>
            <a:ext cx="0" cy="3059758"/>
          </a:xfrm>
          <a:prstGeom prst="line">
            <a:avLst/>
          </a:prstGeom>
          <a:ln w="5715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15A36A49-CB0A-4285-8DD1-027121FB15DB}"/>
              </a:ext>
            </a:extLst>
          </p:cNvPr>
          <p:cNvCxnSpPr>
            <a:cxnSpLocks/>
          </p:cNvCxnSpPr>
          <p:nvPr/>
        </p:nvCxnSpPr>
        <p:spPr>
          <a:xfrm>
            <a:off x="6195847" y="5201948"/>
            <a:ext cx="0" cy="30276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0FE3699-D30C-45AB-B46A-F8367DDF84CB}"/>
              </a:ext>
            </a:extLst>
          </p:cNvPr>
          <p:cNvCxnSpPr>
            <a:cxnSpLocks/>
          </p:cNvCxnSpPr>
          <p:nvPr/>
        </p:nvCxnSpPr>
        <p:spPr>
          <a:xfrm flipV="1">
            <a:off x="6167355" y="5191300"/>
            <a:ext cx="2184023" cy="8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DD10633-C3C6-A58D-0A2C-6967F3A9F4F2}"/>
              </a:ext>
            </a:extLst>
          </p:cNvPr>
          <p:cNvSpPr txBox="1"/>
          <p:nvPr/>
        </p:nvSpPr>
        <p:spPr>
          <a:xfrm>
            <a:off x="2393944" y="5636627"/>
            <a:ext cx="3368786" cy="584775"/>
          </a:xfrm>
          <a:prstGeom prst="rect">
            <a:avLst/>
          </a:prstGeom>
          <a:solidFill>
            <a:srgbClr val="DAFEE8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No require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coordinación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entre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pulsación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e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inhalación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EE24A3-44A1-5BCD-8FEA-27CE149220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r="52669" b="-1880"/>
          <a:stretch/>
        </p:blipFill>
        <p:spPr>
          <a:xfrm>
            <a:off x="1659723" y="5623335"/>
            <a:ext cx="651204" cy="65748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64D3598-796E-B118-5195-87F1FF05DF5D}"/>
              </a:ext>
            </a:extLst>
          </p:cNvPr>
          <p:cNvSpPr txBox="1"/>
          <p:nvPr/>
        </p:nvSpPr>
        <p:spPr>
          <a:xfrm>
            <a:off x="2409364" y="6581795"/>
            <a:ext cx="3368786" cy="338554"/>
          </a:xfrm>
          <a:prstGeom prst="rect">
            <a:avLst/>
          </a:prstGeom>
          <a:solidFill>
            <a:srgbClr val="DAFEE8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Informa de la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dosis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restantes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D0E9EDE-2F09-6ABE-3187-300AE59D99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r="52669" b="-1880"/>
          <a:stretch/>
        </p:blipFill>
        <p:spPr>
          <a:xfrm>
            <a:off x="1659723" y="6454765"/>
            <a:ext cx="651204" cy="65748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23F8B42-5D24-593D-0C1A-88DF3D95F764}"/>
              </a:ext>
            </a:extLst>
          </p:cNvPr>
          <p:cNvSpPr txBox="1"/>
          <p:nvPr/>
        </p:nvSpPr>
        <p:spPr>
          <a:xfrm>
            <a:off x="2399353" y="7155120"/>
            <a:ext cx="3368786" cy="830997"/>
          </a:xfrm>
          <a:prstGeom prst="rect">
            <a:avLst/>
          </a:prstGeom>
          <a:solidFill>
            <a:srgbClr val="DAFEE8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No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contienen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propelente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y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consiguen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un alto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depósito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pulmonar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43A2F9F-852E-173C-FDAF-AF8D03486E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r="52669" b="-1880"/>
          <a:stretch/>
        </p:blipFill>
        <p:spPr>
          <a:xfrm>
            <a:off x="1659723" y="7265553"/>
            <a:ext cx="651204" cy="657484"/>
          </a:xfrm>
          <a:prstGeom prst="rect">
            <a:avLst/>
          </a:prstGeom>
        </p:spPr>
      </p:pic>
      <p:sp>
        <p:nvSpPr>
          <p:cNvPr id="31" name="Text 5">
            <a:extLst>
              <a:ext uri="{FF2B5EF4-FFF2-40B4-BE49-F238E27FC236}">
                <a16:creationId xmlns:a16="http://schemas.microsoft.com/office/drawing/2014/main" id="{90707857-AA33-8F12-B5AD-C95CFC745CEA}"/>
              </a:ext>
            </a:extLst>
          </p:cNvPr>
          <p:cNvSpPr/>
          <p:nvPr/>
        </p:nvSpPr>
        <p:spPr>
          <a:xfrm>
            <a:off x="6437583" y="5630822"/>
            <a:ext cx="3368783" cy="652309"/>
          </a:xfrm>
          <a:prstGeom prst="rect">
            <a:avLst/>
          </a:prstGeom>
          <a:solidFill>
            <a:srgbClr val="FFE5E5"/>
          </a:solidFill>
          <a:ln/>
        </p:spPr>
        <p:txBody>
          <a:bodyPr wrap="square" lIns="0" tIns="0" rIns="0" bIns="0" rtlCol="0" anchor="t"/>
          <a:lstStyle/>
          <a:p>
            <a:pPr defTabSz="539750"/>
            <a:r>
              <a:rPr lang="es-ES" sz="1600" dirty="0">
                <a:solidFill>
                  <a:srgbClr val="464646"/>
                </a:solidFill>
                <a:ea typeface="Inter Medium" pitchFamily="34" charset="-122"/>
              </a:rPr>
              <a:t>Requiere un flujo respiratorio moderado-alto.</a:t>
            </a:r>
          </a:p>
        </p:txBody>
      </p:sp>
      <p:sp>
        <p:nvSpPr>
          <p:cNvPr id="32" name="Text 5">
            <a:extLst>
              <a:ext uri="{FF2B5EF4-FFF2-40B4-BE49-F238E27FC236}">
                <a16:creationId xmlns:a16="http://schemas.microsoft.com/office/drawing/2014/main" id="{3BF2298F-82F3-AD79-8F0C-53587B491ED1}"/>
              </a:ext>
            </a:extLst>
          </p:cNvPr>
          <p:cNvSpPr/>
          <p:nvPr/>
        </p:nvSpPr>
        <p:spPr>
          <a:xfrm>
            <a:off x="6454258" y="6534959"/>
            <a:ext cx="3368783" cy="519328"/>
          </a:xfrm>
          <a:prstGeom prst="rect">
            <a:avLst/>
          </a:prstGeom>
          <a:solidFill>
            <a:srgbClr val="FFE5E5"/>
          </a:solidFill>
          <a:ln/>
        </p:spPr>
        <p:txBody>
          <a:bodyPr wrap="square" lIns="0" tIns="0" rIns="0" bIns="0" rtlCol="0" anchor="t"/>
          <a:lstStyle/>
          <a:p>
            <a:pPr defTabSz="539750"/>
            <a:r>
              <a:rPr lang="es-ES" sz="1600" dirty="0">
                <a:solidFill>
                  <a:srgbClr val="464646"/>
                </a:solidFill>
                <a:ea typeface="Inter Medium" pitchFamily="34" charset="-122"/>
              </a:rPr>
              <a:t>No apto para &lt;8 años ni en emergencias.</a:t>
            </a:r>
          </a:p>
        </p:txBody>
      </p:sp>
      <p:sp>
        <p:nvSpPr>
          <p:cNvPr id="33" name="Text 5">
            <a:extLst>
              <a:ext uri="{FF2B5EF4-FFF2-40B4-BE49-F238E27FC236}">
                <a16:creationId xmlns:a16="http://schemas.microsoft.com/office/drawing/2014/main" id="{75BF4541-56BF-56B4-8C53-817D649D3777}"/>
              </a:ext>
            </a:extLst>
          </p:cNvPr>
          <p:cNvSpPr/>
          <p:nvPr/>
        </p:nvSpPr>
        <p:spPr>
          <a:xfrm>
            <a:off x="6437583" y="7253560"/>
            <a:ext cx="3368783" cy="557336"/>
          </a:xfrm>
          <a:prstGeom prst="rect">
            <a:avLst/>
          </a:prstGeom>
          <a:solidFill>
            <a:srgbClr val="FFE5E5"/>
          </a:solidFill>
          <a:ln/>
        </p:spPr>
        <p:txBody>
          <a:bodyPr wrap="square" lIns="0" tIns="0" rIns="0" bIns="0" rtlCol="0" anchor="t"/>
          <a:lstStyle/>
          <a:p>
            <a:pPr defTabSz="539750"/>
            <a:r>
              <a:rPr lang="es-ES" sz="1600" dirty="0">
                <a:solidFill>
                  <a:srgbClr val="464646"/>
                </a:solidFill>
                <a:ea typeface="Inter Medium" pitchFamily="34" charset="-122"/>
              </a:rPr>
              <a:t>Necesita una preparación y carga de la dosis adecuada.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626F7758-8607-E762-7224-3486972A6B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004"/>
          <a:stretch/>
        </p:blipFill>
        <p:spPr>
          <a:xfrm>
            <a:off x="9971798" y="5629658"/>
            <a:ext cx="672770" cy="657484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52FA9EA-DE87-C093-D0C6-448021B547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004"/>
          <a:stretch/>
        </p:blipFill>
        <p:spPr>
          <a:xfrm>
            <a:off x="9971798" y="6430285"/>
            <a:ext cx="672770" cy="657484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D28DA55-E742-5470-7B28-3C547AA3B8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004"/>
          <a:stretch/>
        </p:blipFill>
        <p:spPr>
          <a:xfrm>
            <a:off x="9955124" y="7265553"/>
            <a:ext cx="672770" cy="65748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68D9D21-4DCE-D546-DCFE-21F702E19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379" y="268196"/>
            <a:ext cx="3544391" cy="197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67B303A-17AF-4166-BD39-8CED2D0642C4}"/>
              </a:ext>
            </a:extLst>
          </p:cNvPr>
          <p:cNvSpPr/>
          <p:nvPr/>
        </p:nvSpPr>
        <p:spPr>
          <a:xfrm>
            <a:off x="2235651" y="615205"/>
            <a:ext cx="4720322" cy="6457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000" b="1" i="1" dirty="0" err="1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Nebulizadores</a:t>
            </a:r>
            <a:endParaRPr lang="en-US" sz="4000" b="1" i="1" dirty="0">
              <a:solidFill>
                <a:srgbClr val="EF3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8537052-6A4F-4451-999E-099C8132ED12}"/>
              </a:ext>
            </a:extLst>
          </p:cNvPr>
          <p:cNvSpPr/>
          <p:nvPr/>
        </p:nvSpPr>
        <p:spPr>
          <a:xfrm>
            <a:off x="1669592" y="3903659"/>
            <a:ext cx="8529996" cy="1510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Trasforman un líquido en un aerosol, permitiendo administrar suspensiones o soluciones de fármacos por vía inhalatoria con la ayuda de una mascarilla facial o una boquilla</a:t>
            </a:r>
            <a:r>
              <a:rPr lang="en-US" sz="1850" dirty="0">
                <a:latin typeface="+mj-lt"/>
                <a:ea typeface="Overpass" pitchFamily="34" charset="-122"/>
                <a:cs typeface="Overpass" pitchFamily="34" charset="-120"/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5D1379C-62AB-E5D4-0FB8-5E7CE1C2F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222" y="126619"/>
            <a:ext cx="3265546" cy="285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2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A4CCFA2-F9E8-416A-9E18-B8C85A6BE2CE}"/>
              </a:ext>
            </a:extLst>
          </p:cNvPr>
          <p:cNvSpPr/>
          <p:nvPr/>
        </p:nvSpPr>
        <p:spPr>
          <a:xfrm>
            <a:off x="1855668" y="177083"/>
            <a:ext cx="7810847" cy="1351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s-ES" sz="4000" b="1" i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Elección del dispositivo de inhalación </a:t>
            </a:r>
            <a:endParaRPr lang="en-US" sz="4000" b="1" i="1" dirty="0">
              <a:solidFill>
                <a:srgbClr val="EF3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301F9-D168-4C8D-8FE4-6359623916D4}"/>
              </a:ext>
            </a:extLst>
          </p:cNvPr>
          <p:cNvSpPr txBox="1"/>
          <p:nvPr/>
        </p:nvSpPr>
        <p:spPr>
          <a:xfrm>
            <a:off x="1502229" y="1730828"/>
            <a:ext cx="903514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es-ES" dirty="0"/>
              <a:t>Para la elección del tipo de inhalador, además de la disponibilidad del medicamento en el dispositivo, los principios básicos son: </a:t>
            </a: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endParaRPr lang="es-ES" dirty="0"/>
          </a:p>
          <a:p>
            <a:pPr marL="285750" lvl="0" indent="-285750" algn="just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es-ES" dirty="0"/>
              <a:t>Las preferencias y su satisfacción del paciente. </a:t>
            </a:r>
          </a:p>
          <a:p>
            <a:pPr marL="285750" lvl="0" indent="-285750" algn="just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es-ES" dirty="0"/>
              <a:t>Información adecuada, formación específica y seguimiento sanitario. La estrategia más adecuada para la elección del dispositivo inhalador es la decisión compartida.</a:t>
            </a:r>
          </a:p>
          <a:p>
            <a:pPr marL="285750" lvl="0" indent="-285750" algn="just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es-ES" dirty="0"/>
              <a:t>Valorar el estado cognitivo del paciente, destreza y fuerza inspiratoria.</a:t>
            </a:r>
          </a:p>
          <a:p>
            <a:pPr marL="285750" lvl="0" indent="-285750" algn="just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es-ES" dirty="0"/>
              <a:t>Considerar tamaño, portabilidad y coste. </a:t>
            </a:r>
          </a:p>
          <a:p>
            <a:pPr marL="285750" lvl="0" indent="-285750" algn="just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es-ES" dirty="0"/>
              <a:t>Los inhaladores inteligentes pueden resultar de utilidad para mejorar la adherencia.</a:t>
            </a: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endParaRPr lang="es-ES" dirty="0"/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es-ES" dirty="0"/>
              <a:t>Respecto al </a:t>
            </a:r>
            <a:r>
              <a:rPr lang="es-ES" b="1" dirty="0"/>
              <a:t>impacto ambiental</a:t>
            </a:r>
            <a:r>
              <a:rPr lang="es-ES" dirty="0"/>
              <a:t>, el Reglamento EU 2024/573 prevé reducir paulatinamente los inhaladores con </a:t>
            </a:r>
            <a:r>
              <a:rPr lang="es-ES" dirty="0" err="1"/>
              <a:t>hidrofluorocarbonados</a:t>
            </a:r>
            <a:r>
              <a:rPr lang="es-ES" dirty="0"/>
              <a:t> (HFC) hasta 2030. Para nuevas prescripciones, se recomienda priorizar IPS o IVS por su menor huella de carbono, siempre que las características del paciente lo permitan.</a:t>
            </a: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633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8774370-B9C6-4547-ADB0-F08215AE1563}"/>
              </a:ext>
            </a:extLst>
          </p:cNvPr>
          <p:cNvSpPr/>
          <p:nvPr/>
        </p:nvSpPr>
        <p:spPr>
          <a:xfrm>
            <a:off x="1665514" y="859030"/>
            <a:ext cx="8795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/>
              <a:t>Algoritmo 1. Elección del dispositivo de inhalación para pacientes adultos con asma y/o EPOC. </a:t>
            </a:r>
            <a:endParaRPr lang="es-ES" sz="14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A3BDADD-57D9-4854-83B7-15D497400BF1}"/>
              </a:ext>
            </a:extLst>
          </p:cNvPr>
          <p:cNvSpPr/>
          <p:nvPr/>
        </p:nvSpPr>
        <p:spPr>
          <a:xfrm>
            <a:off x="1758042" y="7302693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ICP</a:t>
            </a:r>
            <a:r>
              <a: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Inhaladores de cartucho presurizados; </a:t>
            </a:r>
            <a:r>
              <a:rPr lang="es-ES" sz="1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IVS</a:t>
            </a:r>
            <a:r>
              <a: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Inhaladores de vapor suave; </a:t>
            </a:r>
            <a:r>
              <a:rPr lang="es-ES" sz="1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</a:t>
            </a:r>
            <a:r>
              <a: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Inhaladores de polvo seco</a:t>
            </a:r>
            <a:endParaRPr lang="es-ES" sz="1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F994B18-8188-47DA-8838-E1EF00CE6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25" b="7000"/>
          <a:stretch/>
        </p:blipFill>
        <p:spPr>
          <a:xfrm>
            <a:off x="1937173" y="1197584"/>
            <a:ext cx="8156896" cy="57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8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54726" y="293087"/>
            <a:ext cx="8726487" cy="7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636" tIns="54820" rIns="109636" bIns="548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s-ES_tradnl" altLang="es-ES" sz="4320" b="1" dirty="0">
                <a:solidFill>
                  <a:srgbClr val="EF3340"/>
                </a:solidFill>
              </a:rPr>
              <a:t>Puntos clave</a:t>
            </a:r>
            <a:endParaRPr lang="es-ES" altLang="es-ES" sz="4320" b="1" dirty="0">
              <a:solidFill>
                <a:srgbClr val="EF334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2A4467C-CDFA-DB28-4278-A12B01D4E586}"/>
              </a:ext>
            </a:extLst>
          </p:cNvPr>
          <p:cNvSpPr/>
          <p:nvPr/>
        </p:nvSpPr>
        <p:spPr>
          <a:xfrm>
            <a:off x="1454726" y="1515948"/>
            <a:ext cx="9302659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+mj-lt"/>
              </a:rPr>
              <a:t>La terapia inhalada es la vía de elección principal para el tratamiento del asma y la enfermedad pulmonar obstructiva crónica (EPOC), administrándose </a:t>
            </a:r>
            <a:r>
              <a:rPr lang="es-ES" b="1" dirty="0">
                <a:latin typeface="+mj-lt"/>
              </a:rPr>
              <a:t>broncodilatadores y corticoesteroides</a:t>
            </a:r>
            <a:r>
              <a:rPr lang="es-ES" dirty="0">
                <a:latin typeface="+mj-lt"/>
              </a:rPr>
              <a:t> para lograr un efecto local y un rápido inicio de acción, mientras que se minimizan la exposición sistémica y los efectos secundarios.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ES" dirty="0">
              <a:latin typeface="+mj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+mj-lt"/>
              </a:rPr>
              <a:t>Existen </a:t>
            </a:r>
            <a:r>
              <a:rPr lang="es-ES" b="1" dirty="0">
                <a:latin typeface="+mj-lt"/>
              </a:rPr>
              <a:t>cuatro tipos principales de dispositivos inhaladores</a:t>
            </a:r>
            <a:r>
              <a:rPr lang="es-ES" dirty="0">
                <a:latin typeface="+mj-lt"/>
              </a:rPr>
              <a:t>: los inhaladores de cartucho presurizados (ICP), los inhaladores de vapor suave (IVS), los inhaladores de polvo seco (DPI) y los nebulizadores. Cada uno de ellos, presentan determinadas características que deben tenerse en cuenta para la elección del dispositivo.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ES" dirty="0">
              <a:latin typeface="+mj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+mj-lt"/>
              </a:rPr>
              <a:t>La </a:t>
            </a:r>
            <a:r>
              <a:rPr lang="es-ES" b="1" dirty="0">
                <a:latin typeface="+mj-lt"/>
              </a:rPr>
              <a:t>técnica de inhalación </a:t>
            </a:r>
            <a:r>
              <a:rPr lang="es-ES" dirty="0">
                <a:latin typeface="+mj-lt"/>
              </a:rPr>
              <a:t>de los pacientes es fundamental para que los ICP, los IVS y los DPI logren una deposición adecuada del fármaco en el pulmón, lo cual puede representar un desafío para algunos pacientes.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ES" dirty="0">
              <a:latin typeface="+mj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b="1" dirty="0">
                <a:latin typeface="+mj-lt"/>
              </a:rPr>
              <a:t>Elegir un dispositivo</a:t>
            </a:r>
            <a:r>
              <a:rPr lang="es-ES" dirty="0">
                <a:latin typeface="+mj-lt"/>
              </a:rPr>
              <a:t> que pueda satisfacer las necesidades de cada paciente </a:t>
            </a:r>
            <a:r>
              <a:rPr lang="es-ES" b="1" dirty="0">
                <a:latin typeface="+mj-lt"/>
              </a:rPr>
              <a:t>es fundamental</a:t>
            </a:r>
            <a:r>
              <a:rPr lang="es-ES" dirty="0">
                <a:latin typeface="+mj-lt"/>
              </a:rPr>
              <a:t> para una terapia inhalada eficaz.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8667392"/>
      </p:ext>
    </p:extLst>
  </p:cSld>
  <p:clrMapOvr>
    <a:masterClrMapping/>
  </p:clrMapOvr>
</p:sld>
</file>

<file path=ppt/theme/theme1.xml><?xml version="1.0" encoding="utf-8"?>
<a:theme xmlns:a="http://schemas.openxmlformats.org/drawingml/2006/main" name="BTA2p0_Plantilla">
  <a:themeElements>
    <a:clrScheme name="Plantilla_BTA2p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FF0000"/>
      </a:folHlink>
    </a:clrScheme>
    <a:fontScheme name="Plantilla_BTA2p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BTA2p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2" id="{AF812AA8-A653-4F64-915E-69F5796EA201}" vid="{4F43C3CF-EEFB-4213-942B-D5FAB531E37B}"/>
    </a:ext>
  </a:extLst>
</a:theme>
</file>

<file path=ppt/theme/theme2.xml><?xml version="1.0" encoding="utf-8"?>
<a:theme xmlns:a="http://schemas.openxmlformats.org/drawingml/2006/main" name="1_BTA2p0_Plantilla">
  <a:themeElements>
    <a:clrScheme name="Plantilla_BTA2p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FF0000"/>
      </a:folHlink>
    </a:clrScheme>
    <a:fontScheme name="Plantilla_BTA2p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BTA2p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2" id="{AF812AA8-A653-4F64-915E-69F5796EA201}" vid="{4F43C3CF-EEFB-4213-942B-D5FAB531E37B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940</Words>
  <Application>Microsoft Office PowerPoint</Application>
  <PresentationFormat>Personalizado</PresentationFormat>
  <Paragraphs>79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 Narrow</vt:lpstr>
      <vt:lpstr>Century Schoolbook</vt:lpstr>
      <vt:lpstr>Wingdings</vt:lpstr>
      <vt:lpstr>Arial</vt:lpstr>
      <vt:lpstr>Calibri</vt:lpstr>
      <vt:lpstr>Courier New</vt:lpstr>
      <vt:lpstr>Baskerville Old Face</vt:lpstr>
      <vt:lpstr>Inter Medium</vt:lpstr>
      <vt:lpstr>BTA2p0_Plantilla</vt:lpstr>
      <vt:lpstr>1_BTA2p0_Plantilla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Puntos clave</vt:lpstr>
      <vt:lpstr>Bibliografía recomendada: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Maria Victoria Mingorance Balles</cp:lastModifiedBy>
  <cp:revision>59</cp:revision>
  <dcterms:created xsi:type="dcterms:W3CDTF">2025-02-24T09:15:59Z</dcterms:created>
  <dcterms:modified xsi:type="dcterms:W3CDTF">2025-05-12T11:01:11Z</dcterms:modified>
</cp:coreProperties>
</file>